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1" r:id="rId2"/>
    <p:sldId id="275" r:id="rId3"/>
    <p:sldId id="277" r:id="rId4"/>
    <p:sldId id="278" r:id="rId5"/>
    <p:sldId id="280" r:id="rId6"/>
    <p:sldId id="284" r:id="rId7"/>
    <p:sldId id="285" r:id="rId8"/>
    <p:sldId id="287" r:id="rId9"/>
    <p:sldId id="288" r:id="rId10"/>
    <p:sldId id="289" r:id="rId11"/>
    <p:sldId id="296" r:id="rId12"/>
    <p:sldId id="291" r:id="rId13"/>
    <p:sldId id="292" r:id="rId14"/>
    <p:sldId id="293" r:id="rId15"/>
    <p:sldId id="295" r:id="rId16"/>
    <p:sldId id="263" r:id="rId17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30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2929"/>
    <a:srgbClr val="000000"/>
    <a:srgbClr val="A0C101"/>
    <a:srgbClr val="7F4F21"/>
    <a:srgbClr val="898989"/>
    <a:srgbClr val="CC0000"/>
    <a:srgbClr val="212121"/>
    <a:srgbClr val="1C1C1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5" autoAdjust="0"/>
    <p:restoredTop sz="87266" autoAdjust="0"/>
  </p:normalViewPr>
  <p:slideViewPr>
    <p:cSldViewPr>
      <p:cViewPr varScale="1">
        <p:scale>
          <a:sx n="100" d="100"/>
          <a:sy n="100" d="100"/>
        </p:scale>
        <p:origin x="691" y="58"/>
      </p:cViewPr>
      <p:guideLst>
        <p:guide orient="horz" pos="1800"/>
        <p:guide pos="30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sz="1200" noProof="1"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38A16BE2-C0E5-4128-A8E1-4BA2B988AFCF}" type="datetimeFigureOut">
              <a:rPr lang="zh-CN" altLang="en-US"/>
              <a:t>2018/3/26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0CF5569-D16D-47B4-8384-D0C63D1C4B3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014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1267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在开始之前，可以先让学员回顾下昨天学习的内容</a:t>
            </a:r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本次课主要讲解</a:t>
            </a:r>
            <a:r>
              <a:rPr lang="en-US" altLang="zh-CN" dirty="0">
                <a:latin typeface="Arial" panose="020B0604020202020204" pitchFamily="34" charset="0"/>
              </a:rPr>
              <a:t>BS</a:t>
            </a:r>
            <a:r>
              <a:rPr lang="zh-CN" altLang="en-US" dirty="0">
                <a:latin typeface="Arial" panose="020B0604020202020204" pitchFamily="34" charset="0"/>
              </a:rPr>
              <a:t>和简单的网络爬虫，教员需要提前掌握</a:t>
            </a:r>
            <a:r>
              <a:rPr lang="en-US" altLang="zh-CN" dirty="0" err="1">
                <a:latin typeface="Arial" panose="020B0604020202020204" pitchFamily="34" charset="0"/>
              </a:rPr>
              <a:t>jsoup</a:t>
            </a:r>
            <a:r>
              <a:rPr lang="zh-CN" altLang="en-US">
                <a:latin typeface="Arial" panose="020B0604020202020204" pitchFamily="34" charset="0"/>
              </a:rPr>
              <a:t>爬虫的相关内容，否则无法很好的实施本次课</a:t>
            </a:r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DE502D40-D117-452E-AC57-0F6F0E0A2C05}" type="slidenum">
              <a:rPr lang="zh-CN" altLang="en-US" smtClean="0">
                <a:latin typeface="Calibri" panose="020F0502020204030204" pitchFamily="34" charset="0"/>
              </a:rPr>
              <a:t>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10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82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教学指导：本页面讲解比较困难，教员在授课前必须掌握</a:t>
            </a:r>
            <a:r>
              <a:rPr lang="en-US" altLang="zh-CN" dirty="0"/>
              <a:t>Element</a:t>
            </a:r>
            <a:r>
              <a:rPr lang="zh-CN" altLang="en-US" dirty="0"/>
              <a:t>和</a:t>
            </a:r>
            <a:r>
              <a:rPr lang="en-US" altLang="zh-CN" dirty="0"/>
              <a:t>Elements</a:t>
            </a:r>
            <a:r>
              <a:rPr lang="zh-CN" altLang="en-US" dirty="0"/>
              <a:t>以及</a:t>
            </a:r>
            <a:r>
              <a:rPr lang="en-US" altLang="zh-CN" dirty="0"/>
              <a:t>Document</a:t>
            </a:r>
            <a:r>
              <a:rPr lang="zh-CN" altLang="en-US" dirty="0"/>
              <a:t>的概念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11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4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12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8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13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91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此处教员可以按照文档当中的需求实际的带着学员进行操作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14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81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总结，记得提问哦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15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F5569-D16D-47B4-8384-D0C63D1C4B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2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FFB710E-E9EC-4E36-B125-4C4F5DDC8176}" type="slidenum">
              <a:rPr lang="zh-CN" altLang="en-US" smtClean="0">
                <a:latin typeface="Calibri" panose="020F0502020204030204" pitchFamily="34" charset="0"/>
              </a:rPr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charset="0"/>
              </a:rPr>
              <a:t>对比</a:t>
            </a:r>
            <a:r>
              <a:rPr lang="en-US" altLang="zh-CN">
                <a:latin typeface="Arial" charset="0"/>
              </a:rPr>
              <a:t>C/S</a:t>
            </a:r>
            <a:r>
              <a:rPr lang="zh-CN" altLang="en-US">
                <a:latin typeface="Arial" charset="0"/>
              </a:rPr>
              <a:t>与</a:t>
            </a:r>
            <a:r>
              <a:rPr lang="en-US" altLang="zh-CN">
                <a:latin typeface="Arial" charset="0"/>
              </a:rPr>
              <a:t>B/S</a:t>
            </a:r>
            <a:r>
              <a:rPr lang="zh-CN" altLang="en-US">
                <a:latin typeface="Arial" charset="0"/>
              </a:rPr>
              <a:t>的不同。何种情况应该用</a:t>
            </a:r>
            <a:r>
              <a:rPr lang="en-US" altLang="zh-CN">
                <a:latin typeface="Arial" charset="0"/>
              </a:rPr>
              <a:t>C/S</a:t>
            </a:r>
            <a:r>
              <a:rPr lang="zh-CN" altLang="en-US">
                <a:latin typeface="Arial" charset="0"/>
              </a:rPr>
              <a:t>架构，何种情况用</a:t>
            </a:r>
            <a:r>
              <a:rPr lang="en-US" altLang="zh-CN">
                <a:latin typeface="Arial" charset="0"/>
              </a:rPr>
              <a:t>B/S</a:t>
            </a:r>
            <a:r>
              <a:rPr lang="zh-CN" altLang="en-US">
                <a:latin typeface="Arial" charset="0"/>
              </a:rPr>
              <a:t>架构。它们之间的优缺点是什么。</a:t>
            </a:r>
            <a:endParaRPr lang="en-US" altLang="zh-CN">
              <a:latin typeface="Arial" charset="0"/>
            </a:endParaRPr>
          </a:p>
          <a:p>
            <a:pPr eaLnBrk="1" hangingPunct="1"/>
            <a:r>
              <a:rPr lang="zh-CN" altLang="en-US">
                <a:latin typeface="Arial" charset="0"/>
              </a:rPr>
              <a:t>日常生活中哪个是</a:t>
            </a:r>
            <a:r>
              <a:rPr lang="en-US" altLang="zh-CN">
                <a:latin typeface="Arial" charset="0"/>
              </a:rPr>
              <a:t>C/S</a:t>
            </a:r>
            <a:r>
              <a:rPr lang="zh-CN" altLang="en-US">
                <a:latin typeface="Arial" charset="0"/>
              </a:rPr>
              <a:t>架构的，哪个又是</a:t>
            </a:r>
            <a:r>
              <a:rPr lang="en-US" altLang="zh-CN">
                <a:latin typeface="Arial" charset="0"/>
              </a:rPr>
              <a:t>B/S</a:t>
            </a:r>
            <a:r>
              <a:rPr lang="zh-CN" altLang="en-US">
                <a:latin typeface="Arial" charset="0"/>
              </a:rPr>
              <a:t>架构的。</a:t>
            </a:r>
            <a:endParaRPr lang="en-US" altLang="zh-CN">
              <a:latin typeface="Arial" charset="0"/>
            </a:endParaRPr>
          </a:p>
          <a:p>
            <a:pPr eaLnBrk="1" hangingPunct="1"/>
            <a:endParaRPr lang="zh-CN" altLang="en-US">
              <a:latin typeface="Arial" charset="0"/>
            </a:endParaRPr>
          </a:p>
          <a:p>
            <a:pPr>
              <a:spcBef>
                <a:spcPct val="30000"/>
              </a:spcBef>
            </a:pPr>
            <a:endParaRPr lang="zh-CN" altLang="en-US">
              <a:latin typeface="Arial" charset="0"/>
            </a:endParaRPr>
          </a:p>
        </p:txBody>
      </p:sp>
      <p:sp>
        <p:nvSpPr>
          <p:cNvPr id="440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B583F201-786D-40A1-B378-E20D482D2C98}" type="slidenum">
              <a:rPr lang="zh-CN" altLang="en-US">
                <a:latin typeface="Calibri" pitchFamily="34" charset="0"/>
              </a:rPr>
              <a:pPr eaLnBrk="1" hangingPunct="1">
                <a:buFont typeface="Arial" charset="0"/>
                <a:buNone/>
              </a:pPr>
              <a:t>3</a:t>
            </a:fld>
            <a:endParaRPr lang="en-US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2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zh-CN" altLang="en-US">
              <a:latin typeface="Arial" charset="0"/>
            </a:endParaRPr>
          </a:p>
          <a:p>
            <a:pPr>
              <a:spcBef>
                <a:spcPct val="30000"/>
              </a:spcBef>
            </a:pPr>
            <a:endParaRPr lang="zh-CN" altLang="en-US">
              <a:latin typeface="Arial" charset="0"/>
            </a:endParaRPr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B03D0829-3A90-4B14-87BA-8AE303B08A12}" type="slidenum">
              <a:rPr lang="zh-CN" altLang="en-US">
                <a:latin typeface="Calibri" pitchFamily="34" charset="0"/>
              </a:rPr>
              <a:pPr eaLnBrk="1" hangingPunct="1">
                <a:buFont typeface="Arial" charset="0"/>
                <a:buNone/>
              </a:pPr>
              <a:t>4</a:t>
            </a:fld>
            <a:endParaRPr lang="en-US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3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Arial" charset="0"/>
            </a:endParaRPr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E00C415D-A8E1-49CF-BBCF-3FA990B6EFB5}" type="slidenum">
              <a:rPr lang="zh-CN" altLang="en-US">
                <a:latin typeface="Calibri" pitchFamily="34" charset="0"/>
              </a:rPr>
              <a:pPr eaLnBrk="1" hangingPunct="1">
                <a:buFont typeface="Arial" charset="0"/>
                <a:buNone/>
              </a:pPr>
              <a:t>5</a:t>
            </a:fld>
            <a:endParaRPr lang="en-US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charset="0"/>
              </a:rPr>
              <a:t>讲解：</a:t>
            </a:r>
            <a:endParaRPr lang="en-US" altLang="zh-CN">
              <a:latin typeface="Arial" charset="0"/>
            </a:endParaRPr>
          </a:p>
          <a:p>
            <a:pPr eaLnBrk="1" hangingPunct="1"/>
            <a:r>
              <a:rPr lang="zh-CN" altLang="en-US">
                <a:latin typeface="Arial" charset="0"/>
              </a:rPr>
              <a:t>打开一个网页，说明</a:t>
            </a:r>
            <a:r>
              <a:rPr lang="en-US" altLang="zh-CN">
                <a:latin typeface="Arial" charset="0"/>
              </a:rPr>
              <a:t>HTML</a:t>
            </a:r>
            <a:r>
              <a:rPr lang="zh-CN" altLang="en-US">
                <a:latin typeface="Arial" charset="0"/>
              </a:rPr>
              <a:t>中包含图片、文本、音乐、视频、超链接等；</a:t>
            </a:r>
          </a:p>
        </p:txBody>
      </p:sp>
      <p:sp>
        <p:nvSpPr>
          <p:cNvPr id="1536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buFont typeface="Arial" charset="0"/>
              <a:buNone/>
            </a:pPr>
            <a:fld id="{820A7CD9-4D72-4868-ACE5-EC9EDF6D78B7}" type="slidenum">
              <a:rPr lang="zh-CN" altLang="en-US" sz="1200">
                <a:latin typeface="Calibri" pitchFamily="34" charset="0"/>
              </a:rPr>
              <a:pPr algn="r" eaLnBrk="1" hangingPunct="1">
                <a:buFont typeface="Arial" charset="0"/>
                <a:buNone/>
              </a:pPr>
              <a:t>6</a:t>
            </a:fld>
            <a:endParaRPr lang="zh-CN" alt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75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zh-CN" dirty="0">
              <a:latin typeface="Arial" charset="0"/>
            </a:endParaRPr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buFont typeface="Arial" charset="0"/>
              <a:buNone/>
            </a:pPr>
            <a:fld id="{D662DEAA-B68C-4D8C-A6A5-4AC0329DE4C2}" type="slidenum">
              <a:rPr lang="zh-CN" altLang="en-US" sz="1200">
                <a:latin typeface="Calibri" pitchFamily="34" charset="0"/>
              </a:rPr>
              <a:pPr algn="r" eaLnBrk="1" hangingPunct="1">
                <a:buFont typeface="Arial" charset="0"/>
                <a:buNone/>
              </a:pPr>
              <a:t>7</a:t>
            </a:fld>
            <a:endParaRPr lang="zh-CN" alt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7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教学指导：此处可以打开智联网的招聘数据详情页，带着学员去分析 页面结构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8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5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05F757-9550-4ECF-899A-552B8BE0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4C981A-AE7F-4FCF-9DCB-6017F45B3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90BAE32-0F95-4A8A-B73F-E18BF9A823C3}" type="slidenum">
              <a:rPr altLang="en-US">
                <a:latin typeface="Calibri" pitchFamily="34" charset="0"/>
              </a:rPr>
              <a:pPr/>
              <a:t>9</a:t>
            </a:fld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7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20" y="2988933"/>
            <a:ext cx="2405062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839380"/>
            <a:ext cx="7772400" cy="1336929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4600" b="1" kern="1200">
                <a:solidFill>
                  <a:srgbClr val="212121"/>
                </a:solidFill>
              </a:defRPr>
            </a:lvl1pPr>
          </a:lstStyle>
          <a:p>
            <a:pPr lvl="0"/>
            <a:r>
              <a:rPr lang="zh-CN" altLang="en-US" noProof="1"/>
              <a:t>单击此处添加标题</a:t>
            </a:r>
          </a:p>
        </p:txBody>
      </p:sp>
      <p:sp>
        <p:nvSpPr>
          <p:cNvPr id="205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351485"/>
            <a:ext cx="6400800" cy="47815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SzTx/>
              <a:buFont typeface="Wingdings" panose="05000000000000000000" pitchFamily="2" charset="2"/>
              <a:buNone/>
              <a:defRPr sz="2000" b="1" kern="1200">
                <a:solidFill>
                  <a:srgbClr val="212121"/>
                </a:solidFill>
              </a:defRPr>
            </a:lvl1pPr>
            <a:lvl2pPr marL="0" lvl="1" indent="457200" algn="l">
              <a:buNone/>
              <a:defRPr sz="2400" kern="1200">
                <a:solidFill>
                  <a:schemeClr val="tx1"/>
                </a:solidFill>
              </a:defRPr>
            </a:lvl2pPr>
            <a:lvl3pPr marL="0" lvl="2" indent="457200" algn="l">
              <a:buNone/>
              <a:defRPr sz="2400" kern="1200">
                <a:solidFill>
                  <a:schemeClr val="tx1"/>
                </a:solidFill>
              </a:defRPr>
            </a:lvl3pPr>
            <a:lvl4pPr marL="0" lvl="3" indent="457200" algn="l">
              <a:buNone/>
              <a:defRPr sz="2400" kern="1200">
                <a:solidFill>
                  <a:schemeClr val="tx1"/>
                </a:solidFill>
              </a:defRPr>
            </a:lvl4pPr>
            <a:lvl5pPr marL="0" lvl="4" indent="457200" algn="l">
              <a:buNone/>
              <a:defRPr sz="2400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此处添加讲师姓名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7010"/>
            <a:ext cx="7139010" cy="706755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lnSpc>
                <a:spcPct val="150000"/>
              </a:lnSpc>
              <a:buClr>
                <a:srgbClr val="A0C101"/>
              </a:buClr>
              <a:buFont typeface="Wingdings" panose="05000000000000000000" pitchFamily="2" charset="2"/>
              <a:buChar char="n"/>
              <a:defRPr sz="2400" b="1"/>
            </a:lvl1pPr>
            <a:lvl2pPr marL="800100" indent="-342900">
              <a:lnSpc>
                <a:spcPct val="150000"/>
              </a:lnSpc>
              <a:buClr>
                <a:srgbClr val="A0C101"/>
              </a:buClr>
              <a:buSzPct val="90000"/>
              <a:buFont typeface="Wingdings" panose="05000000000000000000" pitchFamily="2" charset="2"/>
              <a:buChar char="n"/>
              <a:defRPr sz="2200"/>
            </a:lvl2pPr>
            <a:lvl3pPr marL="1200150" indent="-285750">
              <a:lnSpc>
                <a:spcPct val="150000"/>
              </a:lnSpc>
              <a:buClr>
                <a:srgbClr val="A0C101"/>
              </a:buClr>
              <a:buSzPct val="85000"/>
              <a:buFont typeface="Wingdings" panose="05000000000000000000" pitchFamily="2" charset="2"/>
              <a:buChar char="n"/>
              <a:defRPr sz="2000"/>
            </a:lvl3pPr>
            <a:lvl4pPr marL="1657350" indent="-285750"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4A548-4D7C-450A-9CAA-344BE7EFB38D}" type="slidenum">
              <a:rPr lang="zh-CN" altLang="en-US"/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3AE54-8200-4F01-8A71-B84D1BEC4F65}" type="slidenum">
              <a:rPr lang="zh-CN" altLang="en-US"/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 userDrawn="1"/>
        </p:nvSpPr>
        <p:spPr bwMode="auto">
          <a:xfrm>
            <a:off x="2484438" y="842963"/>
            <a:ext cx="43894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>
                <a:latin typeface="微软雅黑" panose="020B0503020204020204" pitchFamily="2" charset="-122"/>
                <a:ea typeface="微软雅黑" panose="020B0503020204020204" pitchFamily="2" charset="-122"/>
              </a:rPr>
              <a:t>扫我有更多精彩课程呦</a:t>
            </a:r>
          </a:p>
        </p:txBody>
      </p:sp>
      <p:pic>
        <p:nvPicPr>
          <p:cNvPr id="3" name="图片 1" descr="课工场最终蓝绿色v1-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825"/>
            <a:ext cx="1206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ppt01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534F0-697F-4EBE-B796-57170A7EFE88}" type="slidenum">
              <a:rPr lang="zh-CN" altLang="en-US"/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pic>
        <p:nvPicPr>
          <p:cNvPr id="8" name="图片 7" descr="C:\Users\Lenovo\Desktop\全栈大数据PPT模板设计\ppt模板\切图\压缩后\压缩后\3_04.png3_0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65440" y="207328"/>
            <a:ext cx="1105535" cy="448945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97555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981075"/>
            <a:ext cx="8229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>
              <a:buFont typeface="Arial" panose="020B0604020202020204" pitchFamily="34" charset="0"/>
              <a:buNone/>
              <a:defRPr sz="1200" noProof="1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2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defRPr>
            </a:lvl1pPr>
          </a:lstStyle>
          <a:p>
            <a:pPr>
              <a:defRPr/>
            </a:pPr>
            <a:fld id="{5F682761-25A1-4092-947E-2E89841FB5F5}" type="slidenum">
              <a:rPr lang="zh-CN" altLang="en-US"/>
              <a:t>‹#›</a:t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30" name="等腰三角形 6"/>
          <p:cNvSpPr>
            <a:spLocks noChangeArrowheads="1"/>
          </p:cNvSpPr>
          <p:nvPr userDrawn="1"/>
        </p:nvSpPr>
        <p:spPr bwMode="auto">
          <a:xfrm rot="5400000">
            <a:off x="-34131" y="340519"/>
            <a:ext cx="496887" cy="428625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Picture 2" descr="C:\Users\Administrator.WANGBOJUN\Desktop\2016kgc新版logo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9" y="287453"/>
            <a:ext cx="1239771" cy="55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1pPr>
      <a:lvl2pPr marL="857250" lvl="1" indent="-3429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90000"/>
        <a:buFont typeface="Wingdings" panose="05000000000000000000" pitchFamily="2" charset="2"/>
        <a:buChar char="n"/>
        <a:defRPr sz="22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2pPr>
      <a:lvl3pPr marL="1371600" lvl="2" indent="-3429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85000"/>
        <a:buFont typeface="Wingdings" panose="05000000000000000000" pitchFamily="2" charset="2"/>
        <a:buChar char="n"/>
        <a:defRPr sz="2000" b="1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3pPr>
      <a:lvl4pPr marL="1657350" lvl="3" indent="-28575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16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pitchFamily="34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39380"/>
            <a:ext cx="7772400" cy="1336929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天学会网络爬虫（三）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351485"/>
            <a:ext cx="6400800" cy="478155"/>
          </a:xfrm>
        </p:spPr>
        <p:txBody>
          <a:bodyPr/>
          <a:lstStyle/>
          <a:p>
            <a:r>
              <a:rPr lang="zh-CN" altLang="en-US" dirty="0"/>
              <a:t>初识网络爬虫篇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爬虫插件</a:t>
            </a:r>
            <a:r>
              <a:rPr lang="en-US" altLang="zh-CN" dirty="0"/>
              <a:t>-</a:t>
            </a:r>
            <a:r>
              <a:rPr lang="en-US" altLang="zh-CN" dirty="0" err="1"/>
              <a:t>Jsoup</a:t>
            </a:r>
            <a:endParaRPr lang="zh-CN" altLang="en-US" dirty="0"/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内容占位符 10">
            <a:extLst>
              <a:ext uri="{FF2B5EF4-FFF2-40B4-BE49-F238E27FC236}">
                <a16:creationId xmlns:a16="http://schemas.microsoft.com/office/drawing/2014/main" id="{912DA258-9C0B-4A42-9DB9-76092B5AF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3613150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Jsoup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Apache</a:t>
            </a:r>
            <a:r>
              <a:rPr lang="zh-CN" altLang="en-US" dirty="0"/>
              <a:t>使用</a:t>
            </a:r>
            <a:r>
              <a:rPr lang="en-US" altLang="zh-CN" dirty="0"/>
              <a:t>Java</a:t>
            </a:r>
            <a:r>
              <a:rPr lang="zh-CN" altLang="en-US" dirty="0"/>
              <a:t>开发的一款的</a:t>
            </a:r>
            <a:r>
              <a:rPr lang="en-US" altLang="zh-CN" dirty="0"/>
              <a:t>HTML</a:t>
            </a:r>
            <a:r>
              <a:rPr lang="zh-CN" altLang="en-US" dirty="0"/>
              <a:t>解析器，可直接解析某个</a:t>
            </a:r>
            <a:r>
              <a:rPr lang="en-US" altLang="zh-CN" dirty="0"/>
              <a:t>URL</a:t>
            </a:r>
            <a:r>
              <a:rPr lang="zh-CN" altLang="en-US" dirty="0"/>
              <a:t>地址、</a:t>
            </a:r>
            <a:r>
              <a:rPr lang="en-US" altLang="zh-CN" dirty="0"/>
              <a:t>HTML</a:t>
            </a:r>
            <a:r>
              <a:rPr lang="zh-CN" altLang="en-US" dirty="0"/>
              <a:t>文本内容</a:t>
            </a:r>
            <a:endParaRPr lang="en-US" altLang="zh-CN" dirty="0"/>
          </a:p>
          <a:p>
            <a:pPr marL="0" indent="0" eaLnBrk="1" hangingPunct="1">
              <a:buNone/>
            </a:pPr>
            <a:endParaRPr lang="zh-CN" altLang="en-US" dirty="0"/>
          </a:p>
        </p:txBody>
      </p:sp>
      <p:sp>
        <p:nvSpPr>
          <p:cNvPr id="15" name="AutoShape 17">
            <a:extLst>
              <a:ext uri="{FF2B5EF4-FFF2-40B4-BE49-F238E27FC236}">
                <a16:creationId xmlns:a16="http://schemas.microsoft.com/office/drawing/2014/main" id="{91292FB6-87E0-4B1A-B328-D58843DB6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755" y="2496043"/>
            <a:ext cx="5482223" cy="189333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&lt;dependency&gt;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          &lt;</a:t>
            </a:r>
            <a:r>
              <a:rPr lang="en-US" altLang="zh-CN" sz="1600" b="1" dirty="0" err="1">
                <a:sym typeface="Calibri" pitchFamily="34" charset="0"/>
              </a:rPr>
              <a:t>groupId</a:t>
            </a:r>
            <a:r>
              <a:rPr lang="en-US" altLang="zh-CN" sz="1600" b="1" dirty="0">
                <a:sym typeface="Calibri" pitchFamily="34" charset="0"/>
              </a:rPr>
              <a:t>&gt;</a:t>
            </a:r>
            <a:r>
              <a:rPr lang="en-US" altLang="zh-CN" sz="1600" b="1" dirty="0" err="1">
                <a:sym typeface="Calibri" pitchFamily="34" charset="0"/>
              </a:rPr>
              <a:t>org.jsoup</a:t>
            </a:r>
            <a:r>
              <a:rPr lang="en-US" altLang="zh-CN" sz="1600" b="1" dirty="0">
                <a:sym typeface="Calibri" pitchFamily="34" charset="0"/>
              </a:rPr>
              <a:t>&lt;/</a:t>
            </a:r>
            <a:r>
              <a:rPr lang="en-US" altLang="zh-CN" sz="1600" b="1" dirty="0" err="1">
                <a:sym typeface="Calibri" pitchFamily="34" charset="0"/>
              </a:rPr>
              <a:t>groupId</a:t>
            </a:r>
            <a:r>
              <a:rPr lang="en-US" altLang="zh-CN" sz="1600" b="1" dirty="0">
                <a:sym typeface="Calibri" pitchFamily="34" charset="0"/>
              </a:rPr>
              <a:t>&gt;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          &lt;</a:t>
            </a:r>
            <a:r>
              <a:rPr lang="en-US" altLang="zh-CN" sz="1600" b="1" dirty="0" err="1">
                <a:sym typeface="Calibri" pitchFamily="34" charset="0"/>
              </a:rPr>
              <a:t>artifactId</a:t>
            </a:r>
            <a:r>
              <a:rPr lang="en-US" altLang="zh-CN" sz="1600" b="1" dirty="0">
                <a:sym typeface="Calibri" pitchFamily="34" charset="0"/>
              </a:rPr>
              <a:t>&gt;</a:t>
            </a:r>
            <a:r>
              <a:rPr lang="en-US" altLang="zh-CN" sz="1600" b="1" dirty="0" err="1">
                <a:sym typeface="Calibri" pitchFamily="34" charset="0"/>
              </a:rPr>
              <a:t>jsoup</a:t>
            </a:r>
            <a:r>
              <a:rPr lang="en-US" altLang="zh-CN" sz="1600" b="1" dirty="0">
                <a:sym typeface="Calibri" pitchFamily="34" charset="0"/>
              </a:rPr>
              <a:t>&lt;/</a:t>
            </a:r>
            <a:r>
              <a:rPr lang="en-US" altLang="zh-CN" sz="1600" b="1" dirty="0" err="1">
                <a:sym typeface="Calibri" pitchFamily="34" charset="0"/>
              </a:rPr>
              <a:t>artifactId</a:t>
            </a:r>
            <a:r>
              <a:rPr lang="en-US" altLang="zh-CN" sz="1600" b="1" dirty="0">
                <a:sym typeface="Calibri" pitchFamily="34" charset="0"/>
              </a:rPr>
              <a:t>&gt;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          &lt;version&gt;1.10.3&lt;/version&gt;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46461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Jsoup</a:t>
            </a:r>
            <a:r>
              <a:rPr lang="zh-CN" altLang="en-US" dirty="0"/>
              <a:t>解析原理</a:t>
            </a:r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7167F1-A768-4B49-9E60-8B68651A9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07" y="1124717"/>
            <a:ext cx="4134418" cy="3598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BD628C01-0C92-4264-A38B-7147E9ED0587}"/>
              </a:ext>
            </a:extLst>
          </p:cNvPr>
          <p:cNvSpPr/>
          <p:nvPr/>
        </p:nvSpPr>
        <p:spPr>
          <a:xfrm>
            <a:off x="3013028" y="1947045"/>
            <a:ext cx="823462" cy="2588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D5C9A35C-35B8-445D-BB33-42B9C27C30B7}"/>
              </a:ext>
            </a:extLst>
          </p:cNvPr>
          <p:cNvSpPr/>
          <p:nvPr/>
        </p:nvSpPr>
        <p:spPr>
          <a:xfrm>
            <a:off x="2988612" y="2923853"/>
            <a:ext cx="823462" cy="2588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D0325FA-1225-4352-8B5E-8AD6A94C2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" y="787712"/>
            <a:ext cx="3430649" cy="4299870"/>
          </a:xfrm>
          <a:prstGeom prst="rect">
            <a:avLst/>
          </a:prstGeom>
        </p:spPr>
      </p:pic>
      <p:sp>
        <p:nvSpPr>
          <p:cNvPr id="21" name="AutoShape 17">
            <a:extLst>
              <a:ext uri="{FF2B5EF4-FFF2-40B4-BE49-F238E27FC236}">
                <a16:creationId xmlns:a16="http://schemas.microsoft.com/office/drawing/2014/main" id="{777C7740-D74F-4937-ACC6-8966DB801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705" y="2822424"/>
            <a:ext cx="4433565" cy="4616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Elements elements= </a:t>
            </a:r>
            <a:r>
              <a:rPr lang="en-US" altLang="zh-CN" sz="1600" b="1" dirty="0" err="1">
                <a:solidFill>
                  <a:srgbClr val="FF0000"/>
                </a:solidFill>
                <a:sym typeface="Calibri" pitchFamily="34" charset="0"/>
              </a:rPr>
              <a:t>document.select</a:t>
            </a:r>
            <a:r>
              <a:rPr lang="en-US" altLang="zh-CN" sz="1600" b="1" dirty="0">
                <a:sym typeface="Calibri" pitchFamily="34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sym typeface="Calibri" pitchFamily="34" charset="0"/>
              </a:rPr>
              <a:t>“div’</a:t>
            </a:r>
            <a:r>
              <a:rPr lang="en-US" altLang="zh-CN" sz="1600" b="1" dirty="0">
                <a:sym typeface="Calibri" pitchFamily="34" charset="0"/>
              </a:rPr>
              <a:t>);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B4A09D7A-5AA7-4450-9DFE-D06D7CD3EFAA}"/>
              </a:ext>
            </a:extLst>
          </p:cNvPr>
          <p:cNvSpPr/>
          <p:nvPr/>
        </p:nvSpPr>
        <p:spPr>
          <a:xfrm>
            <a:off x="3544603" y="4593583"/>
            <a:ext cx="823462" cy="2588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097D5707-83A0-431E-872D-B7D3E930F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76453"/>
            <a:ext cx="4433565" cy="4616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600" b="1" dirty="0">
                <a:sym typeface="Calibri" pitchFamily="34" charset="0"/>
              </a:rPr>
              <a:t>Elements </a:t>
            </a:r>
            <a:r>
              <a:rPr lang="en-US" altLang="zh-CN" sz="1600" b="1" dirty="0" err="1">
                <a:sym typeface="Calibri" pitchFamily="34" charset="0"/>
              </a:rPr>
              <a:t>aElements</a:t>
            </a:r>
            <a:r>
              <a:rPr lang="en-US" altLang="zh-CN" sz="1600" b="1" dirty="0">
                <a:sym typeface="Calibri" pitchFamily="34" charset="0"/>
              </a:rPr>
              <a:t>= </a:t>
            </a:r>
            <a:r>
              <a:rPr lang="en-US" altLang="zh-CN" sz="1600" b="1" dirty="0" err="1">
                <a:solidFill>
                  <a:srgbClr val="FF0000"/>
                </a:solidFill>
                <a:sym typeface="Calibri" pitchFamily="34" charset="0"/>
              </a:rPr>
              <a:t>element.select</a:t>
            </a:r>
            <a:r>
              <a:rPr lang="en-US" altLang="zh-CN" sz="1600" b="1" dirty="0">
                <a:sym typeface="Calibri" pitchFamily="34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sym typeface="Calibri" pitchFamily="34" charset="0"/>
              </a:rPr>
              <a:t>“a’</a:t>
            </a:r>
            <a:r>
              <a:rPr lang="en-US" altLang="zh-CN" sz="1600" b="1" dirty="0">
                <a:sym typeface="Calibri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3105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21" grpId="0" bldLvl="0" animBg="1"/>
      <p:bldP spid="21" grpId="1" animBg="1"/>
      <p:bldP spid="24" grpId="0" animBg="1"/>
      <p:bldP spid="2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Jsoup</a:t>
            </a:r>
            <a:r>
              <a:rPr lang="zh-CN" altLang="en-US" dirty="0"/>
              <a:t>开发网络爬虫开发步骤</a:t>
            </a:r>
            <a:r>
              <a:rPr lang="en-US" altLang="zh-CN" dirty="0"/>
              <a:t>-	1</a:t>
            </a:r>
            <a:endParaRPr lang="zh-CN" altLang="en-US" dirty="0"/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内容占位符 10">
            <a:extLst>
              <a:ext uri="{FF2B5EF4-FFF2-40B4-BE49-F238E27FC236}">
                <a16:creationId xmlns:a16="http://schemas.microsoft.com/office/drawing/2014/main" id="{912DA258-9C0B-4A42-9DB9-76092B5AF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3613150"/>
          </a:xfrm>
        </p:spPr>
        <p:txBody>
          <a:bodyPr/>
          <a:lstStyle/>
          <a:p>
            <a:pPr eaLnBrk="1" hangingPunct="1"/>
            <a:r>
              <a:rPr lang="zh-CN" altLang="en-US" dirty="0"/>
              <a:t>请求</a:t>
            </a:r>
            <a:r>
              <a:rPr lang="en-US" altLang="zh-CN" dirty="0"/>
              <a:t>URL</a:t>
            </a:r>
            <a:r>
              <a:rPr lang="zh-CN" altLang="en-US" dirty="0"/>
              <a:t>获取文档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marL="0" indent="0" eaLnBrk="1" hangingPunct="1">
              <a:buNone/>
            </a:pPr>
            <a:endParaRPr lang="zh-CN" altLang="en-US" dirty="0"/>
          </a:p>
        </p:txBody>
      </p:sp>
      <p:sp>
        <p:nvSpPr>
          <p:cNvPr id="7" name="AutoShape 17">
            <a:extLst>
              <a:ext uri="{FF2B5EF4-FFF2-40B4-BE49-F238E27FC236}">
                <a16:creationId xmlns:a16="http://schemas.microsoft.com/office/drawing/2014/main" id="{B556FF3D-E24E-4474-B876-EE014AE0C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755" y="1728223"/>
            <a:ext cx="7200500" cy="267765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import 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org.jsoup.Connection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import 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org.jsoup.Jsoup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import 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org.jsoup.nodes.Document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….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String </a:t>
            </a:r>
            <a:r>
              <a:rPr lang="en-US" altLang="zh-CN" sz="1400" b="1" dirty="0" err="1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url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="http://jobs.zhaopin.com/209732211321304.htm"; //</a:t>
            </a:r>
            <a:r>
              <a:rPr lang="zh-CN" altLang="en-US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编写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URL 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Connection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 connection=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Jsoup.connect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(</a:t>
            </a:r>
            <a:r>
              <a:rPr lang="en-US" altLang="zh-CN" sz="1400" b="1" dirty="0" err="1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url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); //</a:t>
            </a:r>
            <a:r>
              <a:rPr lang="zh-CN" altLang="en-US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创建连接</a:t>
            </a:r>
            <a:endParaRPr lang="en-US" altLang="zh-CN" sz="1400" b="1" dirty="0">
              <a:solidFill>
                <a:schemeClr val="accent5">
                  <a:lumMod val="10000"/>
                </a:schemeClr>
              </a:solidFill>
              <a:sym typeface="Calibri" pitchFamily="34" charset="0"/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Document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 document=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connection</a:t>
            </a:r>
            <a:r>
              <a:rPr lang="en-US" altLang="zh-CN" sz="1400" b="1" dirty="0" err="1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.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get</a:t>
            </a:r>
            <a:r>
              <a:rPr lang="en-US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(); //</a:t>
            </a:r>
            <a:r>
              <a:rPr lang="zh-CN" altLang="en-US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获取文档</a:t>
            </a:r>
            <a:endParaRPr lang="en-US" altLang="zh-CN" sz="1400" b="1" dirty="0">
              <a:solidFill>
                <a:schemeClr val="accent5">
                  <a:lumMod val="10000"/>
                </a:schemeClr>
              </a:solidFill>
              <a:sym typeface="Calibri" pitchFamily="34" charset="0"/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nl-NL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System.out.println(document.</a:t>
            </a:r>
            <a:r>
              <a:rPr lang="nl-NL" altLang="zh-CN" sz="1400" b="1" dirty="0">
                <a:solidFill>
                  <a:srgbClr val="FF0000"/>
                </a:solidFill>
                <a:sym typeface="Calibri" pitchFamily="34" charset="0"/>
              </a:rPr>
              <a:t>html</a:t>
            </a:r>
            <a:r>
              <a:rPr lang="nl-NL" altLang="zh-CN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());//</a:t>
            </a:r>
            <a:r>
              <a:rPr lang="zh-CN" altLang="en-US" sz="1400" b="1" dirty="0">
                <a:solidFill>
                  <a:schemeClr val="accent5">
                    <a:lumMod val="10000"/>
                  </a:schemeClr>
                </a:solidFill>
                <a:sym typeface="Calibri" pitchFamily="34" charset="0"/>
              </a:rPr>
              <a:t>测试请求结果</a:t>
            </a:r>
            <a:endParaRPr lang="en-US" altLang="zh-CN" sz="1400" b="1" dirty="0">
              <a:solidFill>
                <a:schemeClr val="accent5">
                  <a:lumMod val="10000"/>
                </a:schemeClr>
              </a:solidFill>
              <a:sym typeface="Calibri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68056E-F563-419B-BBB7-A700AEF5A760}"/>
              </a:ext>
            </a:extLst>
          </p:cNvPr>
          <p:cNvGrpSpPr/>
          <p:nvPr/>
        </p:nvGrpSpPr>
        <p:grpSpPr>
          <a:xfrm>
            <a:off x="2112627" y="4570369"/>
            <a:ext cx="4932342" cy="366121"/>
            <a:chOff x="1390741" y="3784396"/>
            <a:chExt cx="4946305" cy="332959"/>
          </a:xfrm>
        </p:grpSpPr>
        <p:sp>
          <p:nvSpPr>
            <p:cNvPr id="18" name="圆角矩形 31">
              <a:extLst>
                <a:ext uri="{FF2B5EF4-FFF2-40B4-BE49-F238E27FC236}">
                  <a16:creationId xmlns:a16="http://schemas.microsoft.com/office/drawing/2014/main" id="{0B916F5B-C7D4-4A98-BC81-B1973C0709AA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32">
              <a:extLst>
                <a:ext uri="{FF2B5EF4-FFF2-40B4-BE49-F238E27FC236}">
                  <a16:creationId xmlns:a16="http://schemas.microsoft.com/office/drawing/2014/main" id="{28B34A40-2333-43D2-A5F2-F89BE0F4AB75}"/>
                </a:ext>
              </a:extLst>
            </p:cNvPr>
            <p:cNvSpPr/>
            <p:nvPr/>
          </p:nvSpPr>
          <p:spPr bwMode="auto">
            <a:xfrm>
              <a:off x="1975128" y="3795887"/>
              <a:ext cx="4361918" cy="31591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B42D2582-4B46-4733-A907-C0471FA55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741" y="38168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069228EE-47D6-446B-92F1-D8DE999DFAD3}"/>
                </a:ext>
              </a:extLst>
            </p:cNvPr>
            <p:cNvSpPr txBox="1"/>
            <p:nvPr/>
          </p:nvSpPr>
          <p:spPr bwMode="auto">
            <a:xfrm>
              <a:off x="1889302" y="3784396"/>
              <a:ext cx="4447744" cy="28759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边讲边练</a:t>
              </a:r>
              <a:r>
                <a:rPr lang="en-US" altLang="zh-CN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：使用</a:t>
              </a:r>
              <a:r>
                <a:rPr lang="en-US" altLang="zh-CN" sz="1400" b="1" spc="225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Jsoup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开发网络爬虫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05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Jsoup</a:t>
            </a:r>
            <a:r>
              <a:rPr lang="zh-CN" altLang="en-US" dirty="0"/>
              <a:t>开发网络爬虫开发步骤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内容占位符 10">
            <a:extLst>
              <a:ext uri="{FF2B5EF4-FFF2-40B4-BE49-F238E27FC236}">
                <a16:creationId xmlns:a16="http://schemas.microsoft.com/office/drawing/2014/main" id="{912DA258-9C0B-4A42-9DB9-76092B5AF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3613150"/>
          </a:xfrm>
        </p:spPr>
        <p:txBody>
          <a:bodyPr/>
          <a:lstStyle/>
          <a:p>
            <a:pPr eaLnBrk="1" hangingPunct="1"/>
            <a:r>
              <a:rPr lang="zh-CN" altLang="en-US" dirty="0"/>
              <a:t>解析</a:t>
            </a:r>
            <a:r>
              <a:rPr lang="en-US" altLang="zh-CN" dirty="0"/>
              <a:t>Document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marL="0" indent="0" eaLnBrk="1" hangingPunct="1">
              <a:buNone/>
            </a:pP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dirty="0"/>
          </a:p>
        </p:txBody>
      </p:sp>
      <p:sp>
        <p:nvSpPr>
          <p:cNvPr id="7" name="AutoShape 17">
            <a:extLst>
              <a:ext uri="{FF2B5EF4-FFF2-40B4-BE49-F238E27FC236}">
                <a16:creationId xmlns:a16="http://schemas.microsoft.com/office/drawing/2014/main" id="{B556FF3D-E24E-4474-B876-EE014AE0C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755" y="1647829"/>
            <a:ext cx="6130268" cy="267765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import 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org.jsoup.nodes.Element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import 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org.jsoup.select.Elements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….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ym typeface="Calibri" pitchFamily="34" charset="0"/>
              </a:rPr>
              <a:t>String selector=“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div</a:t>
            </a:r>
            <a:r>
              <a:rPr lang="en-US" altLang="zh-CN" sz="1400" b="1" dirty="0">
                <a:sym typeface="Calibri" pitchFamily="34" charset="0"/>
              </a:rPr>
              <a:t>”; //</a:t>
            </a:r>
            <a:r>
              <a:rPr lang="zh-CN" altLang="en-US" sz="1400" b="1" dirty="0">
                <a:sym typeface="Calibri" pitchFamily="34" charset="0"/>
              </a:rPr>
              <a:t>编写选择器</a:t>
            </a:r>
            <a:endParaRPr lang="en-US" altLang="zh-CN" sz="1400" b="1" dirty="0">
              <a:sym typeface="Calibri" pitchFamily="34" charset="0"/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ym typeface="Calibri" pitchFamily="34" charset="0"/>
              </a:rPr>
              <a:t>Elements elements=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document.select</a:t>
            </a:r>
            <a:r>
              <a:rPr lang="en-US" altLang="zh-CN" sz="1400" b="1" dirty="0">
                <a:sym typeface="Calibri" pitchFamily="34" charset="0"/>
              </a:rPr>
              <a:t>(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selector</a:t>
            </a:r>
            <a:r>
              <a:rPr lang="en-US" altLang="zh-CN" sz="1400" b="1" dirty="0">
                <a:sym typeface="Calibri" pitchFamily="34" charset="0"/>
              </a:rPr>
              <a:t>); //</a:t>
            </a:r>
            <a:r>
              <a:rPr lang="zh-CN" altLang="en-US" sz="1400" b="1" dirty="0">
                <a:sym typeface="Calibri" pitchFamily="34" charset="0"/>
              </a:rPr>
              <a:t>筛选元素</a:t>
            </a:r>
            <a:endParaRPr lang="en-US" altLang="zh-CN" sz="1400" b="1" dirty="0">
              <a:sym typeface="Calibri" pitchFamily="34" charset="0"/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ym typeface="Calibri" pitchFamily="34" charset="0"/>
              </a:rPr>
              <a:t>for (Element </a:t>
            </a:r>
            <a:r>
              <a:rPr lang="en-US" altLang="zh-CN" sz="1400" b="1" dirty="0" err="1">
                <a:sym typeface="Calibri" pitchFamily="34" charset="0"/>
              </a:rPr>
              <a:t>element:elements</a:t>
            </a:r>
            <a:r>
              <a:rPr lang="en-US" altLang="zh-CN" sz="1400" b="1" dirty="0">
                <a:sym typeface="Calibri" pitchFamily="34" charset="0"/>
              </a:rPr>
              <a:t>){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ym typeface="Calibri" pitchFamily="34" charset="0"/>
              </a:rPr>
              <a:t>	Elements elements=</a:t>
            </a:r>
            <a:r>
              <a:rPr lang="en-US" altLang="zh-CN" sz="1400" b="1" dirty="0" err="1">
                <a:solidFill>
                  <a:srgbClr val="FF0000"/>
                </a:solidFill>
                <a:sym typeface="Calibri" pitchFamily="34" charset="0"/>
              </a:rPr>
              <a:t>element.select</a:t>
            </a:r>
            <a:r>
              <a:rPr lang="en-US" altLang="zh-CN" sz="1400" b="1" dirty="0">
                <a:solidFill>
                  <a:srgbClr val="FF0000"/>
                </a:solidFill>
                <a:sym typeface="Calibri" pitchFamily="34" charset="0"/>
              </a:rPr>
              <a:t>(“a”); </a:t>
            </a:r>
            <a:r>
              <a:rPr lang="en-US" altLang="zh-CN" sz="1400" b="1" dirty="0">
                <a:sym typeface="Calibri" pitchFamily="34" charset="0"/>
              </a:rPr>
              <a:t>//</a:t>
            </a:r>
            <a:r>
              <a:rPr lang="zh-CN" altLang="en-US" sz="1400" b="1" dirty="0">
                <a:sym typeface="Calibri" pitchFamily="34" charset="0"/>
              </a:rPr>
              <a:t>继续解析</a:t>
            </a:r>
            <a:endParaRPr lang="en-US" altLang="zh-CN" sz="1400" b="1" dirty="0">
              <a:sym typeface="Calibri" pitchFamily="34" charset="0"/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altLang="zh-CN" sz="1400" b="1" dirty="0">
                <a:sym typeface="Calibri" pitchFamily="34" charset="0"/>
              </a:rPr>
              <a:t>}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167AE0-5031-4665-8548-F449DF70CB7D}"/>
              </a:ext>
            </a:extLst>
          </p:cNvPr>
          <p:cNvGrpSpPr/>
          <p:nvPr/>
        </p:nvGrpSpPr>
        <p:grpSpPr>
          <a:xfrm>
            <a:off x="2112627" y="4570369"/>
            <a:ext cx="4932342" cy="366121"/>
            <a:chOff x="1390741" y="3784396"/>
            <a:chExt cx="4946305" cy="332959"/>
          </a:xfrm>
        </p:grpSpPr>
        <p:sp>
          <p:nvSpPr>
            <p:cNvPr id="14" name="圆角矩形 31">
              <a:extLst>
                <a:ext uri="{FF2B5EF4-FFF2-40B4-BE49-F238E27FC236}">
                  <a16:creationId xmlns:a16="http://schemas.microsoft.com/office/drawing/2014/main" id="{5E6AF5B5-5DE3-415F-A8C3-C96069C33BE0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32">
              <a:extLst>
                <a:ext uri="{FF2B5EF4-FFF2-40B4-BE49-F238E27FC236}">
                  <a16:creationId xmlns:a16="http://schemas.microsoft.com/office/drawing/2014/main" id="{E9DF40D1-B07C-46A4-964F-19B0C2644A3B}"/>
                </a:ext>
              </a:extLst>
            </p:cNvPr>
            <p:cNvSpPr/>
            <p:nvPr/>
          </p:nvSpPr>
          <p:spPr bwMode="auto">
            <a:xfrm>
              <a:off x="1975128" y="3795887"/>
              <a:ext cx="4361918" cy="31591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>
              <a:extLst>
                <a:ext uri="{FF2B5EF4-FFF2-40B4-BE49-F238E27FC236}">
                  <a16:creationId xmlns:a16="http://schemas.microsoft.com/office/drawing/2014/main" id="{787FE754-5B7A-4D68-98B6-D19A5F54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741" y="38168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8ABB0C74-34CA-4616-ACBA-E7BBD8408730}"/>
                </a:ext>
              </a:extLst>
            </p:cNvPr>
            <p:cNvSpPr txBox="1"/>
            <p:nvPr/>
          </p:nvSpPr>
          <p:spPr bwMode="auto">
            <a:xfrm>
              <a:off x="1889302" y="3784396"/>
              <a:ext cx="4447744" cy="28759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边讲边练</a:t>
              </a:r>
              <a:r>
                <a:rPr lang="en-US" altLang="zh-CN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：使用</a:t>
              </a:r>
              <a:r>
                <a:rPr lang="en-US" altLang="zh-CN" sz="1400" b="1" spc="225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Jsoup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开发网络爬虫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92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Jsoup</a:t>
            </a:r>
            <a:r>
              <a:rPr lang="en-US" altLang="zh-CN" dirty="0"/>
              <a:t> Selector</a:t>
            </a:r>
            <a:r>
              <a:rPr lang="zh-CN" altLang="en-US" dirty="0"/>
              <a:t>语法</a:t>
            </a:r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内容占位符 10">
            <a:extLst>
              <a:ext uri="{FF2B5EF4-FFF2-40B4-BE49-F238E27FC236}">
                <a16:creationId xmlns:a16="http://schemas.microsoft.com/office/drawing/2014/main" id="{912DA258-9C0B-4A42-9DB9-76092B5AF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3613150"/>
          </a:xfrm>
        </p:spPr>
        <p:txBody>
          <a:bodyPr/>
          <a:lstStyle/>
          <a:p>
            <a:pPr eaLnBrk="1" hangingPunct="1"/>
            <a:r>
              <a:rPr lang="en-US" altLang="zh-CN" sz="2000" dirty="0" err="1"/>
              <a:t>tagname</a:t>
            </a:r>
            <a:r>
              <a:rPr lang="en-US" altLang="zh-CN" sz="2000" dirty="0"/>
              <a:t>: </a:t>
            </a:r>
            <a:r>
              <a:rPr lang="zh-CN" altLang="en-US" sz="2000" dirty="0"/>
              <a:t>通过标签查找元素，比如：</a:t>
            </a:r>
            <a:r>
              <a:rPr lang="en-US" altLang="zh-CN" sz="2000" dirty="0"/>
              <a:t>a</a:t>
            </a:r>
          </a:p>
          <a:p>
            <a:pPr eaLnBrk="1" hangingPunct="1"/>
            <a:r>
              <a:rPr lang="en-US" altLang="zh-CN" sz="2000" dirty="0"/>
              <a:t>#id: </a:t>
            </a:r>
            <a:r>
              <a:rPr lang="zh-CN" altLang="en-US" sz="2000" dirty="0"/>
              <a:t>通过</a:t>
            </a:r>
            <a:r>
              <a:rPr lang="en-US" altLang="zh-CN" sz="2000" dirty="0"/>
              <a:t>ID</a:t>
            </a:r>
            <a:r>
              <a:rPr lang="zh-CN" altLang="en-US" sz="2000" dirty="0"/>
              <a:t>查找元素，比如：</a:t>
            </a:r>
            <a:r>
              <a:rPr lang="en-US" altLang="zh-CN" sz="2000" dirty="0"/>
              <a:t>#logo</a:t>
            </a:r>
          </a:p>
          <a:p>
            <a:pPr eaLnBrk="1" hangingPunct="1"/>
            <a:r>
              <a:rPr lang="en-US" altLang="zh-CN" sz="2000" dirty="0"/>
              <a:t>.class: </a:t>
            </a:r>
            <a:r>
              <a:rPr lang="zh-CN" altLang="en-US" sz="2000" dirty="0"/>
              <a:t>通过</a:t>
            </a:r>
            <a:r>
              <a:rPr lang="en-US" altLang="zh-CN" sz="2000" dirty="0"/>
              <a:t>class</a:t>
            </a:r>
            <a:r>
              <a:rPr lang="zh-CN" altLang="en-US" sz="2000" dirty="0"/>
              <a:t>名称查找元素，比如：</a:t>
            </a:r>
            <a:r>
              <a:rPr lang="en-US" altLang="zh-CN" sz="2000" dirty="0"/>
              <a:t>.masthead</a:t>
            </a:r>
          </a:p>
          <a:p>
            <a:pPr eaLnBrk="1" hangingPunct="1"/>
            <a:r>
              <a:rPr lang="en-US" altLang="zh-CN" sz="2000" dirty="0"/>
              <a:t>[</a:t>
            </a:r>
            <a:r>
              <a:rPr lang="en-US" altLang="zh-CN" sz="2000" dirty="0" err="1"/>
              <a:t>attr</a:t>
            </a:r>
            <a:r>
              <a:rPr lang="en-US" altLang="zh-CN" sz="2000" dirty="0"/>
              <a:t>=value]: </a:t>
            </a:r>
            <a:r>
              <a:rPr lang="zh-CN" altLang="en-US" sz="2000" dirty="0"/>
              <a:t>利用属性值来查找元素，比如：</a:t>
            </a:r>
            <a:r>
              <a:rPr lang="en-US" altLang="zh-CN" sz="2000" dirty="0"/>
              <a:t>[width=500]</a:t>
            </a:r>
            <a:endParaRPr lang="en-US" altLang="zh-CN" sz="20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1428B7-A6E5-47BD-B6CC-AC0D7B87709A}"/>
              </a:ext>
            </a:extLst>
          </p:cNvPr>
          <p:cNvGrpSpPr/>
          <p:nvPr/>
        </p:nvGrpSpPr>
        <p:grpSpPr>
          <a:xfrm>
            <a:off x="2105829" y="4451941"/>
            <a:ext cx="4932342" cy="359775"/>
            <a:chOff x="1390741" y="3784396"/>
            <a:chExt cx="4946305" cy="332959"/>
          </a:xfrm>
        </p:grpSpPr>
        <p:sp>
          <p:nvSpPr>
            <p:cNvPr id="16" name="圆角矩形 31">
              <a:extLst>
                <a:ext uri="{FF2B5EF4-FFF2-40B4-BE49-F238E27FC236}">
                  <a16:creationId xmlns:a16="http://schemas.microsoft.com/office/drawing/2014/main" id="{8BB256E7-7D9A-444F-B3B3-AAC15B01ED7E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32">
              <a:extLst>
                <a:ext uri="{FF2B5EF4-FFF2-40B4-BE49-F238E27FC236}">
                  <a16:creationId xmlns:a16="http://schemas.microsoft.com/office/drawing/2014/main" id="{139CEA1F-E2A7-40C8-8407-E2E6B8AF79AC}"/>
                </a:ext>
              </a:extLst>
            </p:cNvPr>
            <p:cNvSpPr/>
            <p:nvPr/>
          </p:nvSpPr>
          <p:spPr bwMode="auto">
            <a:xfrm>
              <a:off x="1975128" y="3795887"/>
              <a:ext cx="4361918" cy="31591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4E563AF7-1B69-49AE-9DD8-93353DA3B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741" y="38168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277E6780-35BF-458A-A7EB-516572F95F30}"/>
                </a:ext>
              </a:extLst>
            </p:cNvPr>
            <p:cNvSpPr txBox="1"/>
            <p:nvPr/>
          </p:nvSpPr>
          <p:spPr bwMode="auto">
            <a:xfrm>
              <a:off x="1889302" y="3784396"/>
              <a:ext cx="4447744" cy="28759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边讲边练</a:t>
              </a:r>
              <a:r>
                <a:rPr lang="en-US" altLang="zh-CN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：练习使用</a:t>
              </a:r>
              <a:r>
                <a:rPr lang="en-US" altLang="zh-CN" sz="1400" b="1" spc="225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Jsoup</a:t>
              </a:r>
              <a:r>
                <a:rPr lang="en-US" altLang="zh-CN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 Selector</a:t>
              </a:r>
              <a:endParaRPr lang="zh-CN" altLang="en-US" sz="1400" b="1" spc="225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76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内容占位符 10">
            <a:extLst>
              <a:ext uri="{FF2B5EF4-FFF2-40B4-BE49-F238E27FC236}">
                <a16:creationId xmlns:a16="http://schemas.microsoft.com/office/drawing/2014/main" id="{912DA258-9C0B-4A42-9DB9-76092B5AFA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3613150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什么是</a:t>
            </a:r>
            <a:r>
              <a:rPr lang="en-US" altLang="zh-CN" sz="2000" dirty="0"/>
              <a:t>B/S</a:t>
            </a:r>
            <a:r>
              <a:rPr lang="zh-CN" altLang="en-US" sz="2000" dirty="0"/>
              <a:t>模式？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网络爬虫的原理</a:t>
            </a:r>
            <a:endParaRPr lang="en-US" altLang="zh-CN" sz="2000" dirty="0"/>
          </a:p>
          <a:p>
            <a:pPr eaLnBrk="1" hangingPunct="1"/>
            <a:r>
              <a:rPr lang="en-US" altLang="zh-CN" sz="2000" dirty="0" err="1"/>
              <a:t>Jsoup</a:t>
            </a:r>
            <a:r>
              <a:rPr lang="zh-CN" altLang="en-US" sz="2000" dirty="0"/>
              <a:t>解析</a:t>
            </a:r>
            <a:r>
              <a:rPr lang="en-US" altLang="zh-CN" sz="2000" dirty="0"/>
              <a:t>Html</a:t>
            </a:r>
            <a:r>
              <a:rPr lang="zh-CN" altLang="en-US" sz="2000" dirty="0"/>
              <a:t>原理</a:t>
            </a:r>
            <a:endParaRPr lang="en-US" altLang="zh-CN" sz="2000" dirty="0"/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41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06375"/>
            <a:ext cx="7138988" cy="708025"/>
          </a:xfrm>
        </p:spPr>
        <p:txBody>
          <a:bodyPr/>
          <a:lstStyle/>
          <a:p>
            <a:pPr eaLnBrk="1" hangingPunct="1"/>
            <a:endParaRPr lang="zh-CN" altLang="en-US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9219" name="图片 1" descr="课工场最终蓝绿色v1-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67625" y="123825"/>
            <a:ext cx="1206500" cy="520700"/>
          </a:xfrm>
        </p:spPr>
      </p:pic>
      <p:pic>
        <p:nvPicPr>
          <p:cNvPr id="9220" name="图片 6" descr="ppt01-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3632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387600" y="484188"/>
            <a:ext cx="44164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000" b="1" dirty="0">
                <a:solidFill>
                  <a:srgbClr val="292929"/>
                </a:solidFill>
                <a:latin typeface="黑体" panose="02010609060101010101" pitchFamily="49" charset="-122"/>
                <a:ea typeface="微软雅黑" panose="020B0503020204020204" pitchFamily="2" charset="-122"/>
                <a:sym typeface="Arial" panose="020B0604020202020204" pitchFamily="34" charset="0"/>
              </a:rPr>
              <a:t>海量学习资源等你来拿！</a:t>
            </a:r>
          </a:p>
        </p:txBody>
      </p:sp>
      <p:pic>
        <p:nvPicPr>
          <p:cNvPr id="1026" name="Picture 2" descr="E:\2017年\存档资料\PPT模板二维码-设计2017\微信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90" y="1182135"/>
            <a:ext cx="2266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2017年\存档资料\PPT模板二维码-设计2017\AP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40" y="1182135"/>
            <a:ext cx="2266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06375"/>
            <a:ext cx="7138988" cy="7080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本章</a:t>
            </a:r>
            <a:r>
              <a:rPr lang="zh-CN" altLang="zh-CN" dirty="0">
                <a:latin typeface="微软雅黑" panose="020B0503020204020204" pitchFamily="2" charset="-122"/>
                <a:ea typeface="微软雅黑" panose="020B0503020204020204" pitchFamily="2" charset="-122"/>
              </a:rPr>
              <a:t>目标</a:t>
            </a: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3613150"/>
          </a:xfrm>
        </p:spPr>
        <p:txBody>
          <a:bodyPr/>
          <a:lstStyle/>
          <a:p>
            <a:pPr eaLnBrk="1" hangingPunct="1"/>
            <a:r>
              <a:rPr lang="zh-CN" altLang="en-US" dirty="0"/>
              <a:t>了解</a:t>
            </a:r>
            <a:r>
              <a:rPr lang="en-US" altLang="zh-CN" dirty="0"/>
              <a:t>B/S</a:t>
            </a:r>
            <a:r>
              <a:rPr lang="zh-CN" altLang="en-US" dirty="0"/>
              <a:t>架构相关概念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B/S</a:t>
            </a:r>
            <a:r>
              <a:rPr lang="zh-CN" altLang="en-US" dirty="0"/>
              <a:t>、</a:t>
            </a:r>
            <a:r>
              <a:rPr lang="en-US" altLang="zh-CN" dirty="0"/>
              <a:t>URL</a:t>
            </a:r>
            <a:r>
              <a:rPr lang="zh-CN" altLang="en-US" dirty="0"/>
              <a:t>、</a:t>
            </a:r>
            <a:r>
              <a:rPr lang="en-US" altLang="zh-CN" dirty="0"/>
              <a:t>Tomcat</a:t>
            </a:r>
          </a:p>
          <a:p>
            <a:pPr eaLnBrk="1" hangingPunct="1"/>
            <a:r>
              <a:rPr lang="zh-CN" altLang="en-US" dirty="0"/>
              <a:t>了解</a:t>
            </a:r>
            <a:r>
              <a:rPr lang="en-US" altLang="zh-CN" dirty="0"/>
              <a:t>HTML</a:t>
            </a:r>
            <a:r>
              <a:rPr lang="zh-CN" altLang="en-US" dirty="0"/>
              <a:t>文件结构</a:t>
            </a:r>
            <a:endParaRPr lang="en-US" altLang="zh-CN" dirty="0"/>
          </a:p>
          <a:p>
            <a:pPr eaLnBrk="1" hangingPunct="1"/>
            <a:r>
              <a:rPr lang="zh-CN" altLang="en-US" dirty="0"/>
              <a:t>掌握</a:t>
            </a:r>
            <a:r>
              <a:rPr lang="en-US" altLang="zh-CN" dirty="0" err="1"/>
              <a:t>Jsoup</a:t>
            </a:r>
            <a:r>
              <a:rPr lang="zh-CN" altLang="en-US" dirty="0"/>
              <a:t>的基本语法</a:t>
            </a:r>
            <a:endParaRPr lang="en-US" altLang="zh-CN" dirty="0"/>
          </a:p>
          <a:p>
            <a:pPr eaLnBrk="1" hangingPunct="1"/>
            <a:r>
              <a:rPr lang="zh-CN" altLang="en-US" dirty="0"/>
              <a:t>学会使用</a:t>
            </a:r>
            <a:r>
              <a:rPr lang="en-US" altLang="zh-CN" dirty="0" err="1"/>
              <a:t>Jsoup</a:t>
            </a:r>
            <a:r>
              <a:rPr lang="zh-CN" altLang="en-US" dirty="0"/>
              <a:t>进行网络爬虫程序开发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  <a:sym typeface="Arial" panose="020B0604020202020204" pitchFamily="34" charset="0"/>
            </a:endParaRPr>
          </a:p>
        </p:txBody>
      </p:sp>
      <p:sp>
        <p:nvSpPr>
          <p:cNvPr id="4" name="圆角矩形 8">
            <a:extLst>
              <a:ext uri="{FF2B5EF4-FFF2-40B4-BE49-F238E27FC236}">
                <a16:creationId xmlns:a16="http://schemas.microsoft.com/office/drawing/2014/main" id="{CEA7567C-BD2C-420B-AC8E-DC2EDB3E9670}"/>
              </a:ext>
            </a:extLst>
          </p:cNvPr>
          <p:cNvSpPr/>
          <p:nvPr/>
        </p:nvSpPr>
        <p:spPr>
          <a:xfrm rot="20100000">
            <a:off x="6553106" y="2803059"/>
            <a:ext cx="628650" cy="314325"/>
          </a:xfrm>
          <a:prstGeom prst="round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b="1" noProof="1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重 点</a:t>
            </a:r>
            <a:r>
              <a:rPr lang="en-US" altLang="zh-CN" sz="1400" b="1" noProof="1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</a:p>
        </p:txBody>
      </p:sp>
      <p:sp>
        <p:nvSpPr>
          <p:cNvPr id="5" name="圆角矩形 8">
            <a:extLst>
              <a:ext uri="{FF2B5EF4-FFF2-40B4-BE49-F238E27FC236}">
                <a16:creationId xmlns:a16="http://schemas.microsoft.com/office/drawing/2014/main" id="{FBF86F5E-FD73-4BF2-BD41-294AD5AE0128}"/>
              </a:ext>
            </a:extLst>
          </p:cNvPr>
          <p:cNvSpPr/>
          <p:nvPr/>
        </p:nvSpPr>
        <p:spPr>
          <a:xfrm rot="20100000">
            <a:off x="6553106" y="3435285"/>
            <a:ext cx="628650" cy="314325"/>
          </a:xfrm>
          <a:prstGeom prst="round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b="1" noProof="1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重 点</a:t>
            </a:r>
            <a:r>
              <a:rPr lang="en-US" altLang="zh-CN" sz="1400" b="1" noProof="1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</a:p>
        </p:txBody>
      </p:sp>
      <p:sp>
        <p:nvSpPr>
          <p:cNvPr id="6" name="圆角矩形 8">
            <a:extLst>
              <a:ext uri="{FF2B5EF4-FFF2-40B4-BE49-F238E27FC236}">
                <a16:creationId xmlns:a16="http://schemas.microsoft.com/office/drawing/2014/main" id="{BBD82BCA-1D53-4BEA-A7E1-22640DD17B37}"/>
              </a:ext>
            </a:extLst>
          </p:cNvPr>
          <p:cNvSpPr/>
          <p:nvPr/>
        </p:nvSpPr>
        <p:spPr>
          <a:xfrm rot="20100000">
            <a:off x="6553106" y="1145927"/>
            <a:ext cx="628650" cy="314325"/>
          </a:xfrm>
          <a:prstGeom prst="round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b="1" noProof="1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难点</a:t>
            </a:r>
            <a:endParaRPr lang="en-US" altLang="zh-CN" sz="1400" b="1" noProof="1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id="{20CC6D75-7539-4A57-83FA-BCAC9F0E3952}"/>
              </a:ext>
            </a:extLst>
          </p:cNvPr>
          <p:cNvSpPr/>
          <p:nvPr/>
        </p:nvSpPr>
        <p:spPr>
          <a:xfrm rot="20100000">
            <a:off x="7633159" y="2803059"/>
            <a:ext cx="628650" cy="314325"/>
          </a:xfrm>
          <a:prstGeom prst="roundRect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b="1" noProof="1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难点</a:t>
            </a:r>
            <a:endParaRPr lang="en-US" altLang="zh-CN" sz="1400" b="1" noProof="1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</a:rPr>
              <a:t>程序架构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408051"/>
              </p:ext>
            </p:extLst>
          </p:nvPr>
        </p:nvGraphicFramePr>
        <p:xfrm>
          <a:off x="7304088" y="3143715"/>
          <a:ext cx="4476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" r:id="rId4" imgW="1225091" imgH="1962750" progId="">
                  <p:embed/>
                </p:oleObj>
              </mc:Choice>
              <mc:Fallback>
                <p:oleObj r:id="rId4" imgW="1225091" imgH="1962750" progId="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088" y="3143715"/>
                        <a:ext cx="44767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4303713" y="1850250"/>
            <a:ext cx="0" cy="3241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en-US" sz="1350" noProof="1">
              <a:ea typeface="黑体" pitchFamily="49" charset="-122"/>
            </a:endParaRPr>
          </a:p>
        </p:txBody>
      </p:sp>
      <p:pic>
        <p:nvPicPr>
          <p:cNvPr id="9" name="Picture 20" descr="offic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2555597"/>
            <a:ext cx="614362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3" descr="office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3681134"/>
            <a:ext cx="61118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136063"/>
              </p:ext>
            </p:extLst>
          </p:nvPr>
        </p:nvGraphicFramePr>
        <p:xfrm>
          <a:off x="3501406" y="3161148"/>
          <a:ext cx="610839" cy="97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" r:id="rId8" imgW="1225091" imgH="1962750" progId="">
                  <p:embed/>
                </p:oleObj>
              </mc:Choice>
              <mc:Fallback>
                <p:oleObj r:id="rId8" imgW="1225091" imgH="1962750" progId="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406" y="3161148"/>
                        <a:ext cx="610839" cy="979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1187625" y="1848663"/>
            <a:ext cx="657207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292080" y="1698347"/>
            <a:ext cx="1768475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B/S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架构程序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535994" y="2823343"/>
            <a:ext cx="857256" cy="535785"/>
          </a:xfrm>
          <a:prstGeom prst="straightConnector1">
            <a:avLst/>
          </a:prstGeom>
          <a:ln cmpd="sng">
            <a:solidFill>
              <a:schemeClr val="tx2">
                <a:lumMod val="60000"/>
                <a:lumOff val="4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482415" y="3627020"/>
            <a:ext cx="857256" cy="1191"/>
          </a:xfrm>
          <a:prstGeom prst="straightConnector1">
            <a:avLst/>
          </a:prstGeom>
          <a:ln cmpd="sng">
            <a:solidFill>
              <a:schemeClr val="tx2">
                <a:lumMod val="60000"/>
                <a:lumOff val="4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482415" y="3948491"/>
            <a:ext cx="964413" cy="502299"/>
          </a:xfrm>
          <a:prstGeom prst="straightConnector1">
            <a:avLst/>
          </a:prstGeom>
          <a:ln cmpd="sng">
            <a:solidFill>
              <a:schemeClr val="tx2">
                <a:lumMod val="60000"/>
                <a:lumOff val="4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536390" y="3091235"/>
            <a:ext cx="428628" cy="214314"/>
          </a:xfrm>
          <a:prstGeom prst="straightConnector1">
            <a:avLst/>
          </a:prstGeom>
          <a:ln cmpd="sng">
            <a:solidFill>
              <a:schemeClr val="tx2">
                <a:lumMod val="60000"/>
                <a:lumOff val="4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82811" y="3787756"/>
            <a:ext cx="482207" cy="321471"/>
          </a:xfrm>
          <a:prstGeom prst="straightConnector1">
            <a:avLst/>
          </a:prstGeom>
          <a:ln cmpd="sng">
            <a:solidFill>
              <a:schemeClr val="tx2">
                <a:lumMod val="60000"/>
                <a:lumOff val="4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911850" y="4430434"/>
            <a:ext cx="1468438" cy="561975"/>
          </a:xfrm>
          <a:prstGeom prst="wedgeRoundRectCallout">
            <a:avLst>
              <a:gd name="adj1" fmla="val -39855"/>
              <a:gd name="adj2" fmla="val -80524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通过浏览器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访问应用程序</a:t>
            </a: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auto">
          <a:xfrm>
            <a:off x="1331640" y="3090584"/>
            <a:ext cx="346348" cy="959048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Q</a:t>
            </a:r>
          </a:p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Q</a:t>
            </a: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用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户</a:t>
            </a:r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3198534"/>
            <a:ext cx="642937" cy="630238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箭头连接符 23"/>
          <p:cNvCxnSpPr/>
          <p:nvPr/>
        </p:nvCxnSpPr>
        <p:spPr>
          <a:xfrm rot="10800000">
            <a:off x="6768695" y="3519863"/>
            <a:ext cx="482207" cy="1191"/>
          </a:xfrm>
          <a:prstGeom prst="straightConnector1">
            <a:avLst/>
          </a:prstGeom>
          <a:ln cmpd="sng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2643188" y="4430434"/>
            <a:ext cx="1468437" cy="561856"/>
          </a:xfrm>
          <a:prstGeom prst="wedgeRoundRectCallout">
            <a:avLst>
              <a:gd name="adj1" fmla="val 8432"/>
              <a:gd name="adj2" fmla="val -89343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通过客户端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程序访问服务器</a:t>
            </a:r>
          </a:p>
        </p:txBody>
      </p:sp>
      <p:sp>
        <p:nvSpPr>
          <p:cNvPr id="26" name="AutoShape 14"/>
          <p:cNvSpPr>
            <a:spLocks noChangeArrowheads="1"/>
          </p:cNvSpPr>
          <p:nvPr/>
        </p:nvSpPr>
        <p:spPr bwMode="auto">
          <a:xfrm>
            <a:off x="3232150" y="2712759"/>
            <a:ext cx="1017588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QQ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服务器</a:t>
            </a:r>
          </a:p>
        </p:txBody>
      </p:sp>
      <p:sp>
        <p:nvSpPr>
          <p:cNvPr id="27" name="AutoShape 14"/>
          <p:cNvSpPr>
            <a:spLocks noChangeArrowheads="1"/>
          </p:cNvSpPr>
          <p:nvPr/>
        </p:nvSpPr>
        <p:spPr bwMode="auto">
          <a:xfrm>
            <a:off x="6821488" y="2715934"/>
            <a:ext cx="1134888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淘宝服务器</a:t>
            </a:r>
          </a:p>
        </p:txBody>
      </p:sp>
      <p:sp>
        <p:nvSpPr>
          <p:cNvPr id="28" name="AutoShape 14"/>
          <p:cNvSpPr>
            <a:spLocks noChangeArrowheads="1"/>
          </p:cNvSpPr>
          <p:nvPr/>
        </p:nvSpPr>
        <p:spPr bwMode="auto">
          <a:xfrm>
            <a:off x="1763688" y="1698347"/>
            <a:ext cx="1928812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C/S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架构程序</a:t>
            </a:r>
          </a:p>
        </p:txBody>
      </p:sp>
      <p:pic>
        <p:nvPicPr>
          <p:cNvPr id="29" name="Picture 13" descr="q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2341284"/>
            <a:ext cx="588962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" descr="q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304897"/>
            <a:ext cx="58896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3" descr="q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162147"/>
            <a:ext cx="58896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14"/>
          <p:cNvSpPr>
            <a:spLocks noChangeArrowheads="1"/>
          </p:cNvSpPr>
          <p:nvPr/>
        </p:nvSpPr>
        <p:spPr bwMode="auto">
          <a:xfrm>
            <a:off x="4411663" y="3090584"/>
            <a:ext cx="320675" cy="950119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淘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宝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用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户</a:t>
            </a: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2021681" y="1029332"/>
            <a:ext cx="4179888" cy="561856"/>
          </a:xfrm>
          <a:prstGeom prst="wedgeRoundRectCallout">
            <a:avLst>
              <a:gd name="adj1" fmla="val -63900"/>
              <a:gd name="adj2" fmla="val -31457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请根据你的理解描述在使用</a:t>
            </a:r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QQ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软件与使用淘宝进行购物时有哪些区别？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3730" y="1003587"/>
            <a:ext cx="436880" cy="549275"/>
            <a:chOff x="314008" y="938530"/>
            <a:chExt cx="436880" cy="549275"/>
          </a:xfrm>
        </p:grpSpPr>
        <p:sp>
          <p:nvSpPr>
            <p:cNvPr id="35" name="TextBox 65"/>
            <p:cNvSpPr txBox="1"/>
            <p:nvPr/>
          </p:nvSpPr>
          <p:spPr>
            <a:xfrm>
              <a:off x="314008" y="124269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ea typeface="微软雅黑" pitchFamily="34" charset="-122"/>
                </a:rPr>
                <a:t>问题</a:t>
              </a:r>
            </a:p>
          </p:txBody>
        </p:sp>
        <p:pic>
          <p:nvPicPr>
            <p:cNvPr id="36" name="图片 35" descr="疑问 gray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5285" y="938530"/>
              <a:ext cx="314325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9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1" grpId="0" bldLvl="0" animBg="1"/>
      <p:bldP spid="22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32" grpId="0" bldLvl="0" animBg="1"/>
      <p:bldP spid="3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B/S</a:t>
            </a:r>
            <a:r>
              <a:rPr lang="zh-CN" altLang="en-US" dirty="0">
                <a:latin typeface="+mn-lt"/>
              </a:rPr>
              <a:t>架构工作原理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89B1DD5-9EB1-431F-8CA7-6477BC07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33" name="Object 4"/>
          <p:cNvGraphicFramePr>
            <a:graphicFrameLocks noChangeAspect="1"/>
          </p:cNvGraphicFramePr>
          <p:nvPr>
            <p:extLst/>
          </p:nvPr>
        </p:nvGraphicFramePr>
        <p:xfrm>
          <a:off x="5545020" y="2787774"/>
          <a:ext cx="543161" cy="10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" r:id="rId4" imgW="1225091" imgH="1962750" progId="">
                  <p:embed/>
                </p:oleObj>
              </mc:Choice>
              <mc:Fallback>
                <p:oleObj r:id="rId4" imgW="1225091" imgH="1962750" progId="">
                  <p:embed/>
                  <p:pic>
                    <p:nvPicPr>
                      <p:cNvPr id="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020" y="2787774"/>
                        <a:ext cx="543161" cy="10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5137150" y="2740025"/>
            <a:ext cx="320675" cy="113107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应用</a:t>
            </a:r>
            <a:endParaRPr lang="zh-CN" altLang="en-US" sz="1350" noProof="1">
              <a:ea typeface="黑体" pitchFamily="49" charset="-122"/>
            </a:endParaRPr>
          </a:p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服务器</a:t>
            </a: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7667625" y="2578100"/>
            <a:ext cx="201613" cy="132715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数据库</a:t>
            </a:r>
            <a:endParaRPr lang="zh-CN" altLang="en-US" sz="1350" noProof="1">
              <a:ea typeface="黑体" pitchFamily="49" charset="-122"/>
            </a:endParaRPr>
          </a:p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服务器</a:t>
            </a: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3024188" y="2524125"/>
            <a:ext cx="379412" cy="10795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  <a:cs typeface="+mn-ea"/>
              </a:rPr>
              <a:t>IE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</p:txBody>
      </p:sp>
      <p:sp>
        <p:nvSpPr>
          <p:cNvPr id="40" name="Text Box 15"/>
          <p:cNvSpPr txBox="1">
            <a:spLocks noChangeArrowheads="1"/>
          </p:cNvSpPr>
          <p:nvPr/>
        </p:nvSpPr>
        <p:spPr bwMode="auto">
          <a:xfrm>
            <a:off x="3060700" y="4246563"/>
            <a:ext cx="973138" cy="27622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返回</a:t>
            </a: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41" name="Text Box 19"/>
          <p:cNvSpPr txBox="1">
            <a:spLocks noChangeArrowheads="1"/>
          </p:cNvSpPr>
          <p:nvPr/>
        </p:nvSpPr>
        <p:spPr bwMode="auto">
          <a:xfrm>
            <a:off x="3071813" y="2139950"/>
            <a:ext cx="971550" cy="274638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发送</a:t>
            </a: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6051550" y="2632075"/>
            <a:ext cx="1027113" cy="300082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访问</a:t>
            </a: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6126163" y="3632200"/>
            <a:ext cx="919162" cy="276225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返回</a:t>
            </a: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44" name="Oval 27"/>
          <p:cNvSpPr>
            <a:spLocks noChangeArrowheads="1"/>
          </p:cNvSpPr>
          <p:nvPr/>
        </p:nvSpPr>
        <p:spPr bwMode="auto">
          <a:xfrm>
            <a:off x="1241544" y="2524125"/>
            <a:ext cx="352691" cy="339725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b="1">
                <a:solidFill>
                  <a:schemeClr val="bg1"/>
                </a:solidFill>
                <a:ea typeface="黑体" pitchFamily="49" charset="-122"/>
              </a:rPr>
              <a:t>1</a:t>
            </a:r>
          </a:p>
        </p:txBody>
      </p:sp>
      <p:sp>
        <p:nvSpPr>
          <p:cNvPr id="45" name="Oval 29"/>
          <p:cNvSpPr>
            <a:spLocks noChangeArrowheads="1"/>
          </p:cNvSpPr>
          <p:nvPr/>
        </p:nvSpPr>
        <p:spPr bwMode="auto">
          <a:xfrm>
            <a:off x="2705100" y="2092325"/>
            <a:ext cx="377825" cy="32385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b="1">
                <a:solidFill>
                  <a:schemeClr val="bg1"/>
                </a:solidFill>
                <a:ea typeface="黑体" pitchFamily="49" charset="-122"/>
              </a:rPr>
              <a:t>2</a:t>
            </a:r>
          </a:p>
        </p:txBody>
      </p:sp>
      <p:sp>
        <p:nvSpPr>
          <p:cNvPr id="46" name="Oval 30"/>
          <p:cNvSpPr>
            <a:spLocks noChangeArrowheads="1"/>
          </p:cNvSpPr>
          <p:nvPr/>
        </p:nvSpPr>
        <p:spPr bwMode="auto">
          <a:xfrm>
            <a:off x="6365875" y="3119438"/>
            <a:ext cx="377825" cy="32385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b="1">
                <a:solidFill>
                  <a:schemeClr val="bg1"/>
                </a:solidFill>
                <a:ea typeface="黑体" pitchFamily="49" charset="-122"/>
              </a:rPr>
              <a:t>3</a:t>
            </a:r>
          </a:p>
        </p:txBody>
      </p:sp>
      <p:sp>
        <p:nvSpPr>
          <p:cNvPr id="47" name="Oval 31"/>
          <p:cNvSpPr>
            <a:spLocks noChangeArrowheads="1"/>
          </p:cNvSpPr>
          <p:nvPr/>
        </p:nvSpPr>
        <p:spPr bwMode="auto">
          <a:xfrm>
            <a:off x="2693988" y="4230688"/>
            <a:ext cx="377825" cy="32385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b="1">
                <a:solidFill>
                  <a:schemeClr val="bg1"/>
                </a:solidFill>
                <a:ea typeface="黑体" pitchFamily="49" charset="-122"/>
              </a:rPr>
              <a:t>4</a:t>
            </a:r>
          </a:p>
        </p:txBody>
      </p:sp>
      <p:pic>
        <p:nvPicPr>
          <p:cNvPr id="48" name="Picture 23" descr="office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2846388"/>
            <a:ext cx="611188" cy="785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1519238" y="2570163"/>
            <a:ext cx="877163" cy="3000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350" noProof="1">
                <a:ea typeface="黑体" pitchFamily="49" charset="-122"/>
                <a:cs typeface="+mn-ea"/>
              </a:rPr>
              <a:t>用户输入</a:t>
            </a:r>
            <a:endParaRPr lang="zh-CN" altLang="en-US" sz="1350" noProof="1">
              <a:ea typeface="黑体" pitchFamily="49" charset="-122"/>
            </a:endParaRPr>
          </a:p>
        </p:txBody>
      </p:sp>
      <p:graphicFrame>
        <p:nvGraphicFramePr>
          <p:cNvPr id="50" name="Object 4"/>
          <p:cNvGraphicFramePr>
            <a:graphicFrameLocks noChangeAspect="1"/>
          </p:cNvGraphicFramePr>
          <p:nvPr>
            <p:extLst/>
          </p:nvPr>
        </p:nvGraphicFramePr>
        <p:xfrm>
          <a:off x="7045344" y="2787774"/>
          <a:ext cx="544474" cy="10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" r:id="rId7" imgW="1225091" imgH="1962750" progId="">
                  <p:embed/>
                </p:oleObj>
              </mc:Choice>
              <mc:Fallback>
                <p:oleObj r:id="rId7" imgW="1225091" imgH="1962750" progId="">
                  <p:embed/>
                  <p:pic>
                    <p:nvPicPr>
                      <p:cNvPr id="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5344" y="2787774"/>
                        <a:ext cx="544474" cy="104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8"/>
          <p:cNvSpPr>
            <a:spLocks noChangeArrowheads="1"/>
          </p:cNvSpPr>
          <p:nvPr/>
        </p:nvSpPr>
        <p:spPr bwMode="auto">
          <a:xfrm>
            <a:off x="3554413" y="2067694"/>
            <a:ext cx="1471612" cy="30797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CCFF"/>
              </a:gs>
              <a:gs pos="50000">
                <a:srgbClr val="2287A9"/>
              </a:gs>
              <a:gs pos="100000">
                <a:srgbClr val="33CCFF"/>
              </a:gs>
            </a:gsLst>
            <a:lin ang="2700000" scaled="1"/>
          </a:gra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33CCFF"/>
            </a:extrusionClr>
          </a:sp3d>
        </p:spPr>
        <p:txBody>
          <a:bodyPr wrap="none" anchor="ctr">
            <a:flatTx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zh-CN" altLang="en-US" sz="1200" b="1" dirty="0">
                <a:solidFill>
                  <a:schemeClr val="bg1"/>
                </a:solidFill>
                <a:ea typeface="黑体" pitchFamily="49" charset="-122"/>
              </a:rPr>
              <a:t>客户端的请求信息</a:t>
            </a:r>
          </a:p>
        </p:txBody>
      </p:sp>
      <p:sp>
        <p:nvSpPr>
          <p:cNvPr id="52" name="AutoShape 8"/>
          <p:cNvSpPr>
            <a:spLocks noChangeArrowheads="1"/>
          </p:cNvSpPr>
          <p:nvPr/>
        </p:nvSpPr>
        <p:spPr bwMode="auto">
          <a:xfrm>
            <a:off x="3543300" y="4352007"/>
            <a:ext cx="1831975" cy="30797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CCFF"/>
              </a:gs>
              <a:gs pos="50000">
                <a:srgbClr val="2287A9"/>
              </a:gs>
              <a:gs pos="100000">
                <a:srgbClr val="33CCFF"/>
              </a:gs>
            </a:gsLst>
            <a:lin ang="2700000" scaled="1"/>
          </a:gra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33CCFF"/>
            </a:extrusionClr>
          </a:sp3d>
        </p:spPr>
        <p:txBody>
          <a:bodyPr wrap="none" anchor="ctr">
            <a:flatTx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zh-CN" altLang="en-US" sz="1200" b="1" dirty="0">
                <a:solidFill>
                  <a:schemeClr val="bg1"/>
                </a:solidFill>
                <a:ea typeface="黑体" pitchFamily="49" charset="-122"/>
              </a:rPr>
              <a:t>从服务器端检索到的信息</a:t>
            </a:r>
          </a:p>
        </p:txBody>
      </p:sp>
      <p:sp>
        <p:nvSpPr>
          <p:cNvPr id="53" name="矩形标注 52"/>
          <p:cNvSpPr/>
          <p:nvPr/>
        </p:nvSpPr>
        <p:spPr bwMode="auto">
          <a:xfrm>
            <a:off x="5734397" y="1991911"/>
            <a:ext cx="1285875" cy="507831"/>
          </a:xfrm>
          <a:prstGeom prst="wedgeRectCallout">
            <a:avLst>
              <a:gd name="adj1" fmla="val -38950"/>
              <a:gd name="adj2" fmla="val 102189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运行服务器端程序</a:t>
            </a:r>
          </a:p>
        </p:txBody>
      </p:sp>
      <p:sp>
        <p:nvSpPr>
          <p:cNvPr id="54" name="矩形标注 53"/>
          <p:cNvSpPr/>
          <p:nvPr/>
        </p:nvSpPr>
        <p:spPr bwMode="auto">
          <a:xfrm>
            <a:off x="3232150" y="3579862"/>
            <a:ext cx="1179513" cy="507831"/>
          </a:xfrm>
          <a:prstGeom prst="wedgeRectCallout">
            <a:avLst>
              <a:gd name="adj1" fmla="val -62153"/>
              <a:gd name="adj2" fmla="val -78471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解释执行</a:t>
            </a:r>
          </a:p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HTML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文件</a:t>
            </a:r>
          </a:p>
        </p:txBody>
      </p:sp>
      <p:sp>
        <p:nvSpPr>
          <p:cNvPr id="55" name="Line 103"/>
          <p:cNvSpPr>
            <a:spLocks noChangeShapeType="1"/>
          </p:cNvSpPr>
          <p:nvPr/>
        </p:nvSpPr>
        <p:spPr bwMode="auto">
          <a:xfrm>
            <a:off x="3046561" y="2427734"/>
            <a:ext cx="2245519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en-US" sz="1350" noProof="1">
              <a:ea typeface="黑体" pitchFamily="49" charset="-122"/>
            </a:endParaRPr>
          </a:p>
        </p:txBody>
      </p:sp>
      <p:sp>
        <p:nvSpPr>
          <p:cNvPr id="56" name="Line 103"/>
          <p:cNvSpPr>
            <a:spLocks noChangeShapeType="1"/>
          </p:cNvSpPr>
          <p:nvPr/>
        </p:nvSpPr>
        <p:spPr bwMode="auto">
          <a:xfrm>
            <a:off x="3076580" y="4227934"/>
            <a:ext cx="2245519" cy="0"/>
          </a:xfrm>
          <a:prstGeom prst="line">
            <a:avLst/>
          </a:prstGeom>
          <a:ln cmpd="sng">
            <a:solidFill>
              <a:srgbClr val="0099D8"/>
            </a:solidFill>
            <a:headEnd type="triangle"/>
            <a:tailEnd type="non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en-US" sz="1350" noProof="1">
              <a:ea typeface="黑体" pitchFamily="49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 bwMode="auto">
          <a:xfrm rot="5400000" flipH="1" flipV="1">
            <a:off x="2669963" y="2633689"/>
            <a:ext cx="482207" cy="21431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 bwMode="auto">
          <a:xfrm rot="16200000" flipH="1">
            <a:off x="5381838" y="2445484"/>
            <a:ext cx="214314" cy="32625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 bwMode="auto">
          <a:xfrm>
            <a:off x="6179355" y="2996806"/>
            <a:ext cx="750099" cy="119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 bwMode="auto">
          <a:xfrm rot="10800000">
            <a:off x="6179355" y="3586169"/>
            <a:ext cx="750099" cy="119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 bwMode="auto">
          <a:xfrm rot="5400000" flipH="1">
            <a:off x="2706864" y="3818319"/>
            <a:ext cx="402543" cy="27267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C:\Documents and Settings\yujuan.bai\桌面\WEB图片\WEB图片\WEB7.files\u=2843534597,1647259796&amp;fm=58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35238" y="3116883"/>
            <a:ext cx="574675" cy="534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4" name="直接箭头连接符 63"/>
          <p:cNvCxnSpPr/>
          <p:nvPr/>
        </p:nvCxnSpPr>
        <p:spPr bwMode="auto">
          <a:xfrm>
            <a:off x="2268124" y="3318277"/>
            <a:ext cx="267893" cy="119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AutoShape 9"/>
          <p:cNvSpPr>
            <a:spLocks noChangeArrowheads="1"/>
          </p:cNvSpPr>
          <p:nvPr/>
        </p:nvSpPr>
        <p:spPr bwMode="auto">
          <a:xfrm>
            <a:off x="2589213" y="958850"/>
            <a:ext cx="3751262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B/S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架构采用</a:t>
            </a:r>
            <a:r>
              <a:rPr lang="zh-CN" altLang="en-US" sz="1350" b="1" noProof="1">
                <a:solidFill>
                  <a:srgbClr val="FFFF00"/>
                </a:solidFill>
                <a:ea typeface="黑体" pitchFamily="49" charset="-122"/>
              </a:rPr>
              <a:t>请求</a:t>
            </a:r>
            <a:r>
              <a:rPr lang="en-US" altLang="zh-CN" sz="1350" b="1" noProof="1">
                <a:solidFill>
                  <a:srgbClr val="FFFF00"/>
                </a:solidFill>
                <a:ea typeface="黑体" pitchFamily="49" charset="-122"/>
              </a:rPr>
              <a:t>/</a:t>
            </a:r>
            <a:r>
              <a:rPr lang="zh-CN" altLang="en-US" sz="1350" b="1" noProof="1">
                <a:solidFill>
                  <a:srgbClr val="FFFF00"/>
                </a:solidFill>
                <a:ea typeface="黑体" pitchFamily="49" charset="-122"/>
              </a:rPr>
              <a:t>响应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模式进行交互</a:t>
            </a:r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5364088" y="3867894"/>
            <a:ext cx="287454" cy="34059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9" grpId="0"/>
      <p:bldP spid="51" grpId="0" bldLvl="0" animBg="1"/>
      <p:bldP spid="52" grpId="0" bldLvl="0" animBg="1"/>
      <p:bldP spid="53" grpId="0" bldLvl="0" animBg="1"/>
      <p:bldP spid="5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URL</a:t>
            </a:r>
            <a:endParaRPr lang="zh-CN" altLang="en-US" dirty="0">
              <a:latin typeface="+mj-lt"/>
            </a:endParaRPr>
          </a:p>
        </p:txBody>
      </p:sp>
      <p:sp>
        <p:nvSpPr>
          <p:cNvPr id="6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计算机通过统一资源定位符实现资源访问</a:t>
            </a:r>
            <a:endParaRPr lang="en-US" altLang="zh-CN" dirty="0">
              <a:latin typeface="+mn-lt"/>
            </a:endParaRPr>
          </a:p>
          <a:p>
            <a:pPr lvl="1"/>
            <a:r>
              <a:rPr lang="en-US" altLang="zh-CN" dirty="0">
                <a:latin typeface="+mn-lt"/>
              </a:rPr>
              <a:t>URL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latin typeface="+mn-lt"/>
              </a:rPr>
              <a:t>Uniform Resource Locator</a:t>
            </a:r>
            <a:r>
              <a:rPr lang="zh-CN" altLang="en-US" dirty="0">
                <a:latin typeface="+mn-lt"/>
              </a:rPr>
              <a:t>的缩写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唯一能识别</a:t>
            </a:r>
            <a:r>
              <a:rPr lang="en-US" altLang="zh-CN" dirty="0">
                <a:latin typeface="+mn-lt"/>
              </a:rPr>
              <a:t>Internet</a:t>
            </a:r>
            <a:r>
              <a:rPr lang="zh-CN" altLang="en-US" dirty="0">
                <a:latin typeface="+mn-lt"/>
              </a:rPr>
              <a:t>上具体的计算机、目录或文件夹位置的命名约定</a:t>
            </a:r>
            <a:endParaRPr lang="en-US" altLang="zh-CN" dirty="0">
              <a:latin typeface="+mn-lt"/>
            </a:endParaRPr>
          </a:p>
        </p:txBody>
      </p:sp>
      <p:sp>
        <p:nvSpPr>
          <p:cNvPr id="60" name="AutoShape 9"/>
          <p:cNvSpPr>
            <a:spLocks noChangeArrowheads="1"/>
          </p:cNvSpPr>
          <p:nvPr/>
        </p:nvSpPr>
        <p:spPr bwMode="auto">
          <a:xfrm>
            <a:off x="1886425" y="3867840"/>
            <a:ext cx="5565775" cy="3317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Ctr="1">
            <a:spAutoFit/>
          </a:bodyPr>
          <a:lstStyle/>
          <a:p>
            <a:pPr algn="ctr" eaLnBrk="0" hangingPunct="0">
              <a:buFont typeface="Arial" pitchFamily="34" charset="0"/>
              <a:buNone/>
              <a:defRPr/>
            </a:pPr>
            <a:r>
              <a:rPr lang="en-US" altLang="zh-CN" sz="1350" b="1" noProof="1">
                <a:ea typeface="微软雅黑" pitchFamily="34" charset="-122"/>
              </a:rPr>
              <a:t>http :// www.bdqn.cn / news / 201409 / newslist.jsp ? page=6</a:t>
            </a:r>
          </a:p>
        </p:txBody>
      </p:sp>
      <p:pic>
        <p:nvPicPr>
          <p:cNvPr id="62" name="Picture 4" descr="Sna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59" b="63013"/>
          <a:stretch>
            <a:fillRect/>
          </a:stretch>
        </p:blipFill>
        <p:spPr bwMode="auto">
          <a:xfrm>
            <a:off x="1527250" y="1539144"/>
            <a:ext cx="5680075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22"/>
          <p:cNvSpPr>
            <a:spLocks noChangeArrowheads="1"/>
          </p:cNvSpPr>
          <p:nvPr/>
        </p:nvSpPr>
        <p:spPr bwMode="auto">
          <a:xfrm>
            <a:off x="2195835" y="3867840"/>
            <a:ext cx="576060" cy="32226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 sz="1350" noProof="1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64" name="Rectangle 22"/>
          <p:cNvSpPr>
            <a:spLocks noChangeArrowheads="1"/>
          </p:cNvSpPr>
          <p:nvPr/>
        </p:nvSpPr>
        <p:spPr bwMode="auto">
          <a:xfrm>
            <a:off x="2771898" y="3867841"/>
            <a:ext cx="1152057" cy="322262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 sz="1350" noProof="1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3923955" y="3867840"/>
            <a:ext cx="2562791" cy="33178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 sz="1350" noProof="1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66" name="Rectangle 22"/>
          <p:cNvSpPr>
            <a:spLocks noChangeArrowheads="1"/>
          </p:cNvSpPr>
          <p:nvPr/>
        </p:nvSpPr>
        <p:spPr bwMode="auto">
          <a:xfrm>
            <a:off x="6486749" y="3862521"/>
            <a:ext cx="713484" cy="32226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 sz="1350" noProof="1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67" name="AutoShape 14"/>
          <p:cNvSpPr>
            <a:spLocks noChangeArrowheads="1"/>
          </p:cNvSpPr>
          <p:nvPr/>
        </p:nvSpPr>
        <p:spPr bwMode="auto">
          <a:xfrm>
            <a:off x="2310781" y="4608846"/>
            <a:ext cx="576064" cy="330200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协议 </a:t>
            </a:r>
          </a:p>
        </p:txBody>
      </p:sp>
      <p:sp>
        <p:nvSpPr>
          <p:cNvPr id="68" name="AutoShape 15"/>
          <p:cNvSpPr>
            <a:spLocks noChangeArrowheads="1"/>
          </p:cNvSpPr>
          <p:nvPr/>
        </p:nvSpPr>
        <p:spPr bwMode="auto">
          <a:xfrm>
            <a:off x="3028035" y="4607258"/>
            <a:ext cx="1039813" cy="331788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主机地址 </a:t>
            </a:r>
          </a:p>
        </p:txBody>
      </p:sp>
      <p:sp>
        <p:nvSpPr>
          <p:cNvPr id="69" name="AutoShape 16"/>
          <p:cNvSpPr>
            <a:spLocks noChangeArrowheads="1"/>
          </p:cNvSpPr>
          <p:nvPr/>
        </p:nvSpPr>
        <p:spPr bwMode="auto">
          <a:xfrm>
            <a:off x="4493100" y="4607258"/>
            <a:ext cx="1287462" cy="331788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目标资源地址 </a:t>
            </a:r>
          </a:p>
        </p:txBody>
      </p:sp>
      <p:cxnSp>
        <p:nvCxnSpPr>
          <p:cNvPr id="70" name="直接箭头连接符 69"/>
          <p:cNvCxnSpPr>
            <a:cxnSpLocks/>
          </p:cNvCxnSpPr>
          <p:nvPr/>
        </p:nvCxnSpPr>
        <p:spPr>
          <a:xfrm flipH="1">
            <a:off x="2594181" y="4266938"/>
            <a:ext cx="740" cy="34233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cxnSpLocks/>
          </p:cNvCxnSpPr>
          <p:nvPr/>
        </p:nvCxnSpPr>
        <p:spPr>
          <a:xfrm>
            <a:off x="3530979" y="4266938"/>
            <a:ext cx="1" cy="342332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cxnSpLocks/>
          </p:cNvCxnSpPr>
          <p:nvPr/>
        </p:nvCxnSpPr>
        <p:spPr>
          <a:xfrm>
            <a:off x="5133860" y="4261011"/>
            <a:ext cx="0" cy="34826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cxnSpLocks/>
          </p:cNvCxnSpPr>
          <p:nvPr/>
        </p:nvCxnSpPr>
        <p:spPr>
          <a:xfrm>
            <a:off x="6591426" y="4252284"/>
            <a:ext cx="1140" cy="356986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AutoShape 16"/>
          <p:cNvSpPr>
            <a:spLocks noChangeArrowheads="1"/>
          </p:cNvSpPr>
          <p:nvPr/>
        </p:nvSpPr>
        <p:spPr bwMode="auto">
          <a:xfrm>
            <a:off x="5992888" y="4608846"/>
            <a:ext cx="1214437" cy="33178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传递的参数</a:t>
            </a:r>
          </a:p>
        </p:txBody>
      </p:sp>
      <p:sp>
        <p:nvSpPr>
          <p:cNvPr id="75" name="Rectangle 22"/>
          <p:cNvSpPr>
            <a:spLocks noChangeArrowheads="1"/>
          </p:cNvSpPr>
          <p:nvPr/>
        </p:nvSpPr>
        <p:spPr bwMode="auto">
          <a:xfrm>
            <a:off x="2163738" y="1707690"/>
            <a:ext cx="1446213" cy="21431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6600"/>
            </a:solidFill>
            <a:miter lim="800000"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  <a:defRPr/>
            </a:pPr>
            <a:endParaRPr lang="zh-CN" altLang="en-US" sz="1350" noProof="1">
              <a:solidFill>
                <a:srgbClr val="FF0000"/>
              </a:solidFill>
              <a:ea typeface="微软雅黑" pitchFamily="34" charset="-122"/>
            </a:endParaRPr>
          </a:p>
        </p:txBody>
      </p: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3585149" y="2290822"/>
            <a:ext cx="1308100" cy="561856"/>
          </a:xfrm>
          <a:prstGeom prst="wedgeRoundRectCallout">
            <a:avLst>
              <a:gd name="adj1" fmla="val -57153"/>
              <a:gd name="adj2" fmla="val -95683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输入网址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（</a:t>
            </a:r>
            <a:r>
              <a:rPr lang="en-US" altLang="zh-CN" sz="1350" b="1" noProof="1">
                <a:solidFill>
                  <a:schemeClr val="bg1"/>
                </a:solidFill>
                <a:ea typeface="黑体" pitchFamily="49" charset="-122"/>
              </a:rPr>
              <a:t>URL</a:t>
            </a:r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）</a:t>
            </a:r>
          </a:p>
        </p:txBody>
      </p:sp>
      <p:sp>
        <p:nvSpPr>
          <p:cNvPr id="82" name="AutoShape 5"/>
          <p:cNvSpPr>
            <a:spLocks noChangeArrowheads="1"/>
          </p:cNvSpPr>
          <p:nvPr/>
        </p:nvSpPr>
        <p:spPr bwMode="auto">
          <a:xfrm>
            <a:off x="1547790" y="1002769"/>
            <a:ext cx="3911600" cy="330200"/>
          </a:xfrm>
          <a:prstGeom prst="wedgeRoundRectCallout">
            <a:avLst>
              <a:gd name="adj1" fmla="val -63900"/>
              <a:gd name="adj2" fmla="val -31457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noProof="1">
                <a:solidFill>
                  <a:schemeClr val="bg1"/>
                </a:solidFill>
                <a:ea typeface="黑体" pitchFamily="49" charset="-122"/>
              </a:rPr>
              <a:t>在互联网上如何实现资源访问？</a:t>
            </a:r>
            <a:endParaRPr lang="en-US" altLang="zh-CN" sz="1350" b="1" noProof="1">
              <a:solidFill>
                <a:schemeClr val="bg1"/>
              </a:solidFill>
              <a:ea typeface="黑体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48280" y="913105"/>
            <a:ext cx="436880" cy="549275"/>
            <a:chOff x="314008" y="938530"/>
            <a:chExt cx="436880" cy="549275"/>
          </a:xfrm>
        </p:grpSpPr>
        <p:sp>
          <p:nvSpPr>
            <p:cNvPr id="29" name="TextBox 65"/>
            <p:cNvSpPr txBox="1"/>
            <p:nvPr/>
          </p:nvSpPr>
          <p:spPr>
            <a:xfrm>
              <a:off x="314008" y="124269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ea typeface="微软雅黑" pitchFamily="34" charset="-122"/>
                </a:rPr>
                <a:t>问题</a:t>
              </a:r>
            </a:p>
          </p:txBody>
        </p:sp>
        <p:pic>
          <p:nvPicPr>
            <p:cNvPr id="30" name="图片 29" descr="疑问 gray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285" y="938530"/>
              <a:ext cx="314325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5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0" grpId="1" bldLvl="0" animBg="1"/>
      <p:bldP spid="63" grpId="0" bldLvl="0" animBg="1"/>
      <p:bldP spid="63" grpId="1" bldLvl="0" animBg="1"/>
      <p:bldP spid="64" grpId="0" bldLvl="0" animBg="1"/>
      <p:bldP spid="64" grpId="1" bldLvl="0" animBg="1"/>
      <p:bldP spid="65" grpId="0" bldLvl="0" animBg="1"/>
      <p:bldP spid="65" grpId="1" bldLvl="0" animBg="1"/>
      <p:bldP spid="66" grpId="0" bldLvl="0" animBg="1"/>
      <p:bldP spid="66" grpId="1" bldLvl="0" animBg="1"/>
      <p:bldP spid="67" grpId="0" bldLvl="0" animBg="1"/>
      <p:bldP spid="67" grpId="1" bldLvl="0" animBg="1"/>
      <p:bldP spid="68" grpId="0" bldLvl="0" animBg="1"/>
      <p:bldP spid="68" grpId="1" bldLvl="0" animBg="1"/>
      <p:bldP spid="69" grpId="0" bldLvl="0" animBg="1"/>
      <p:bldP spid="69" grpId="1" bldLvl="0" animBg="1"/>
      <p:bldP spid="74" grpId="0" bldLvl="0" animBg="1"/>
      <p:bldP spid="74" grpId="1" bldLvl="0" animBg="1"/>
      <p:bldP spid="75" grpId="0" bldLvl="0" animBg="1"/>
      <p:bldP spid="75" grpId="1" bldLvl="0" animBg="1"/>
      <p:bldP spid="75" grpId="2" bldLvl="0" animBg="1"/>
      <p:bldP spid="76" grpId="0" bldLvl="0" animBg="1"/>
      <p:bldP spid="76" grpId="1" bldLvl="0" animBg="1"/>
      <p:bldP spid="76" grpId="2" bldLvl="0" animBg="1"/>
      <p:bldP spid="8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微软雅黑" pitchFamily="34" charset="-122"/>
              </a:rPr>
              <a:t>什么是</a:t>
            </a:r>
            <a:r>
              <a:rPr lang="en-US" altLang="zh-CN">
                <a:sym typeface="微软雅黑" pitchFamily="34" charset="-122"/>
              </a:rPr>
              <a:t>HTML</a:t>
            </a:r>
            <a:endParaRPr lang="zh-CN" altLang="en-US"/>
          </a:p>
        </p:txBody>
      </p:sp>
      <p:sp>
        <p:nvSpPr>
          <p:cNvPr id="14339" name="内容占位符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HTML</a:t>
            </a:r>
            <a:r>
              <a:rPr lang="zh-CN" altLang="en-US" dirty="0"/>
              <a:t>：超文本标记语言（</a:t>
            </a:r>
            <a:r>
              <a:rPr lang="en-US" altLang="zh-CN" dirty="0"/>
              <a:t>Hyper Text Markup Language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en-US" altLang="zh-CN" dirty="0"/>
              <a:t>HTML</a:t>
            </a:r>
            <a:r>
              <a:rPr lang="zh-CN" altLang="en-US" dirty="0"/>
              <a:t>不是一种编程语言，而是一种标记语言，描述网页的语言</a:t>
            </a:r>
            <a:endParaRPr lang="en-US" altLang="zh-CN" dirty="0"/>
          </a:p>
          <a:p>
            <a:pPr eaLnBrk="1" hangingPunct="1"/>
            <a:r>
              <a:rPr lang="en-US" altLang="zh-CN" dirty="0"/>
              <a:t>HTML</a:t>
            </a:r>
            <a:r>
              <a:rPr lang="zh-CN" altLang="en-US" dirty="0"/>
              <a:t>使用标签描述网页中图片、文本、音乐、视频、超链接等</a:t>
            </a:r>
          </a:p>
        </p:txBody>
      </p:sp>
    </p:spTree>
    <p:extLst>
      <p:ext uri="{BB962C8B-B14F-4D97-AF65-F5344CB8AC3E}">
        <p14:creationId xmlns:p14="http://schemas.microsoft.com/office/powerpoint/2010/main" val="428506669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微软雅黑" pitchFamily="34" charset="-122"/>
              </a:rPr>
              <a:t>HTML</a:t>
            </a:r>
            <a:r>
              <a:rPr lang="zh-CN" altLang="en-US">
                <a:sym typeface="微软雅黑" pitchFamily="34" charset="-122"/>
              </a:rPr>
              <a:t>的发展历史</a:t>
            </a:r>
            <a:endParaRPr lang="zh-CN" altLang="en-US"/>
          </a:p>
        </p:txBody>
      </p:sp>
      <p:sp>
        <p:nvSpPr>
          <p:cNvPr id="16387" name="TextBox 13"/>
          <p:cNvSpPr txBox="1">
            <a:spLocks noChangeArrowheads="1"/>
          </p:cNvSpPr>
          <p:nvPr/>
        </p:nvSpPr>
        <p:spPr bwMode="auto">
          <a:xfrm>
            <a:off x="107690" y="4166881"/>
            <a:ext cx="6607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1993-6</a:t>
            </a:r>
          </a:p>
        </p:txBody>
      </p:sp>
      <p:sp>
        <p:nvSpPr>
          <p:cNvPr id="16388" name="TextBox 14"/>
          <p:cNvSpPr txBox="1">
            <a:spLocks noChangeArrowheads="1"/>
          </p:cNvSpPr>
          <p:nvPr/>
        </p:nvSpPr>
        <p:spPr bwMode="auto">
          <a:xfrm>
            <a:off x="266996" y="2311093"/>
            <a:ext cx="36933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200" b="0"/>
              <a:t>超文本标记语言</a:t>
            </a:r>
          </a:p>
        </p:txBody>
      </p:sp>
      <p:sp>
        <p:nvSpPr>
          <p:cNvPr id="16389" name="TextBox 15"/>
          <p:cNvSpPr txBox="1">
            <a:spLocks noChangeArrowheads="1"/>
          </p:cNvSpPr>
          <p:nvPr/>
        </p:nvSpPr>
        <p:spPr bwMode="auto">
          <a:xfrm>
            <a:off x="1144328" y="4162118"/>
            <a:ext cx="8269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1995-11</a:t>
            </a:r>
          </a:p>
        </p:txBody>
      </p:sp>
      <p:sp>
        <p:nvSpPr>
          <p:cNvPr id="16390" name="TextBox 16"/>
          <p:cNvSpPr txBox="1">
            <a:spLocks noChangeArrowheads="1"/>
          </p:cNvSpPr>
          <p:nvPr/>
        </p:nvSpPr>
        <p:spPr bwMode="auto">
          <a:xfrm>
            <a:off x="1001453" y="3233431"/>
            <a:ext cx="920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HTML2.0</a:t>
            </a:r>
          </a:p>
        </p:txBody>
      </p:sp>
      <p:sp>
        <p:nvSpPr>
          <p:cNvPr id="16391" name="TextBox 17"/>
          <p:cNvSpPr txBox="1">
            <a:spLocks noChangeArrowheads="1"/>
          </p:cNvSpPr>
          <p:nvPr/>
        </p:nvSpPr>
        <p:spPr bwMode="auto">
          <a:xfrm>
            <a:off x="2144453" y="2804806"/>
            <a:ext cx="920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HTML3.2</a:t>
            </a:r>
          </a:p>
        </p:txBody>
      </p:sp>
      <p:sp>
        <p:nvSpPr>
          <p:cNvPr id="16392" name="TextBox 19"/>
          <p:cNvSpPr txBox="1">
            <a:spLocks noChangeArrowheads="1"/>
          </p:cNvSpPr>
          <p:nvPr/>
        </p:nvSpPr>
        <p:spPr bwMode="auto">
          <a:xfrm>
            <a:off x="3358890" y="2376181"/>
            <a:ext cx="920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HTML4.0</a:t>
            </a:r>
          </a:p>
        </p:txBody>
      </p:sp>
      <p:sp>
        <p:nvSpPr>
          <p:cNvPr id="16393" name="TextBox 20"/>
          <p:cNvSpPr txBox="1">
            <a:spLocks noChangeArrowheads="1"/>
          </p:cNvSpPr>
          <p:nvPr/>
        </p:nvSpPr>
        <p:spPr bwMode="auto">
          <a:xfrm>
            <a:off x="3073140" y="4162118"/>
            <a:ext cx="1098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1997-12-18</a:t>
            </a:r>
          </a:p>
        </p:txBody>
      </p:sp>
      <p:sp>
        <p:nvSpPr>
          <p:cNvPr id="16394" name="TextBox 21"/>
          <p:cNvSpPr txBox="1">
            <a:spLocks noChangeArrowheads="1"/>
          </p:cNvSpPr>
          <p:nvPr/>
        </p:nvSpPr>
        <p:spPr bwMode="auto">
          <a:xfrm>
            <a:off x="4216140" y="2161868"/>
            <a:ext cx="10198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HTML4.01</a:t>
            </a:r>
          </a:p>
        </p:txBody>
      </p:sp>
      <p:sp>
        <p:nvSpPr>
          <p:cNvPr id="16395" name="TextBox 23"/>
          <p:cNvSpPr txBox="1">
            <a:spLocks noChangeArrowheads="1"/>
          </p:cNvSpPr>
          <p:nvPr/>
        </p:nvSpPr>
        <p:spPr bwMode="auto">
          <a:xfrm>
            <a:off x="5216265" y="1933268"/>
            <a:ext cx="1040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XHTML1.0</a:t>
            </a:r>
          </a:p>
        </p:txBody>
      </p:sp>
      <p:sp>
        <p:nvSpPr>
          <p:cNvPr id="16396" name="TextBox 24"/>
          <p:cNvSpPr txBox="1">
            <a:spLocks noChangeArrowheads="1"/>
          </p:cNvSpPr>
          <p:nvPr/>
        </p:nvSpPr>
        <p:spPr bwMode="auto">
          <a:xfrm>
            <a:off x="5359140" y="4162118"/>
            <a:ext cx="998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2000-1-26</a:t>
            </a:r>
          </a:p>
        </p:txBody>
      </p:sp>
      <p:sp>
        <p:nvSpPr>
          <p:cNvPr id="16397" name="TextBox 25"/>
          <p:cNvSpPr txBox="1">
            <a:spLocks noChangeArrowheads="1"/>
          </p:cNvSpPr>
          <p:nvPr/>
        </p:nvSpPr>
        <p:spPr bwMode="auto">
          <a:xfrm>
            <a:off x="6144953" y="1733243"/>
            <a:ext cx="1040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XHTML1.1</a:t>
            </a:r>
          </a:p>
        </p:txBody>
      </p:sp>
      <p:sp>
        <p:nvSpPr>
          <p:cNvPr id="16398" name="TextBox 27"/>
          <p:cNvSpPr txBox="1">
            <a:spLocks noChangeArrowheads="1"/>
          </p:cNvSpPr>
          <p:nvPr/>
        </p:nvSpPr>
        <p:spPr bwMode="auto">
          <a:xfrm>
            <a:off x="7073640" y="1518931"/>
            <a:ext cx="10406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XHTML2.0</a:t>
            </a:r>
          </a:p>
        </p:txBody>
      </p:sp>
      <p:sp>
        <p:nvSpPr>
          <p:cNvPr id="16399" name="TextBox 28"/>
          <p:cNvSpPr txBox="1">
            <a:spLocks noChangeArrowheads="1"/>
          </p:cNvSpPr>
          <p:nvPr/>
        </p:nvSpPr>
        <p:spPr bwMode="auto">
          <a:xfrm>
            <a:off x="8245215" y="143003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 dirty="0">
                <a:latin typeface="Arial" charset="0"/>
                <a:ea typeface="宋体" charset="-122"/>
              </a:rPr>
              <a:t>HTML5</a:t>
            </a:r>
          </a:p>
        </p:txBody>
      </p:sp>
      <p:sp>
        <p:nvSpPr>
          <p:cNvPr id="16400" name="TextBox 29"/>
          <p:cNvSpPr txBox="1">
            <a:spLocks noChangeArrowheads="1"/>
          </p:cNvSpPr>
          <p:nvPr/>
        </p:nvSpPr>
        <p:spPr bwMode="auto">
          <a:xfrm>
            <a:off x="8918575" y="-714375"/>
            <a:ext cx="2460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800" b="0">
                <a:latin typeface="Arial" charset="0"/>
                <a:ea typeface="宋体" charset="-122"/>
              </a:rPr>
              <a:t> </a:t>
            </a:r>
          </a:p>
          <a:p>
            <a:pPr eaLnBrk="1" hangingPunct="1">
              <a:buFont typeface="Arial" charset="0"/>
              <a:buNone/>
            </a:pPr>
            <a:endParaRPr lang="en-US" altLang="zh-CN" sz="1800" b="0">
              <a:latin typeface="Arial" charset="0"/>
              <a:ea typeface="宋体" charset="-122"/>
            </a:endParaRPr>
          </a:p>
        </p:txBody>
      </p:sp>
      <p:cxnSp>
        <p:nvCxnSpPr>
          <p:cNvPr id="16401" name="直接连接符 35"/>
          <p:cNvCxnSpPr>
            <a:cxnSpLocks noChangeShapeType="1"/>
          </p:cNvCxnSpPr>
          <p:nvPr/>
        </p:nvCxnSpPr>
        <p:spPr bwMode="auto">
          <a:xfrm>
            <a:off x="287078" y="4090681"/>
            <a:ext cx="8643937" cy="1587"/>
          </a:xfrm>
          <a:prstGeom prst="line">
            <a:avLst/>
          </a:prstGeom>
          <a:noFill/>
          <a:ln w="25400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2" name="椭圆 36"/>
          <p:cNvSpPr>
            <a:spLocks noChangeArrowheads="1"/>
          </p:cNvSpPr>
          <p:nvPr/>
        </p:nvSpPr>
        <p:spPr bwMode="auto">
          <a:xfrm>
            <a:off x="287078" y="4019243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3" name="椭圆 37"/>
          <p:cNvSpPr>
            <a:spLocks noChangeArrowheads="1"/>
          </p:cNvSpPr>
          <p:nvPr/>
        </p:nvSpPr>
        <p:spPr bwMode="auto">
          <a:xfrm>
            <a:off x="1572953" y="3580955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4" name="椭圆 38"/>
          <p:cNvSpPr>
            <a:spLocks noChangeArrowheads="1"/>
          </p:cNvSpPr>
          <p:nvPr/>
        </p:nvSpPr>
        <p:spPr bwMode="auto">
          <a:xfrm>
            <a:off x="2644515" y="3147790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5" name="椭圆 39"/>
          <p:cNvSpPr>
            <a:spLocks noChangeArrowheads="1"/>
          </p:cNvSpPr>
          <p:nvPr/>
        </p:nvSpPr>
        <p:spPr bwMode="auto">
          <a:xfrm>
            <a:off x="3573203" y="2876243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6" name="椭圆 40"/>
          <p:cNvSpPr>
            <a:spLocks noChangeArrowheads="1"/>
          </p:cNvSpPr>
          <p:nvPr/>
        </p:nvSpPr>
        <p:spPr bwMode="auto">
          <a:xfrm>
            <a:off x="4787640" y="2571750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7" name="椭圆 41"/>
          <p:cNvSpPr>
            <a:spLocks noChangeArrowheads="1"/>
          </p:cNvSpPr>
          <p:nvPr/>
        </p:nvSpPr>
        <p:spPr bwMode="auto">
          <a:xfrm>
            <a:off x="5725215" y="2356870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8" name="椭圆 42"/>
          <p:cNvSpPr>
            <a:spLocks noChangeArrowheads="1"/>
          </p:cNvSpPr>
          <p:nvPr/>
        </p:nvSpPr>
        <p:spPr bwMode="auto">
          <a:xfrm>
            <a:off x="6716453" y="2139720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09" name="椭圆 43"/>
          <p:cNvSpPr>
            <a:spLocks noChangeArrowheads="1"/>
          </p:cNvSpPr>
          <p:nvPr/>
        </p:nvSpPr>
        <p:spPr bwMode="auto">
          <a:xfrm>
            <a:off x="7572115" y="2002160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10" name="椭圆 58"/>
          <p:cNvSpPr>
            <a:spLocks noChangeArrowheads="1"/>
          </p:cNvSpPr>
          <p:nvPr/>
        </p:nvSpPr>
        <p:spPr bwMode="auto">
          <a:xfrm>
            <a:off x="8573828" y="1804681"/>
            <a:ext cx="142875" cy="142875"/>
          </a:xfrm>
          <a:prstGeom prst="ellipse">
            <a:avLst/>
          </a:prstGeom>
          <a:solidFill>
            <a:srgbClr val="00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 sz="120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411" name="TextBox 26"/>
          <p:cNvSpPr txBox="1">
            <a:spLocks noChangeArrowheads="1"/>
          </p:cNvSpPr>
          <p:nvPr/>
        </p:nvSpPr>
        <p:spPr bwMode="auto">
          <a:xfrm>
            <a:off x="8094870" y="4177662"/>
            <a:ext cx="1098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 dirty="0">
                <a:latin typeface="Arial" charset="0"/>
                <a:ea typeface="宋体" charset="-122"/>
              </a:rPr>
              <a:t>2014-10-28</a:t>
            </a:r>
          </a:p>
        </p:txBody>
      </p:sp>
      <p:cxnSp>
        <p:nvCxnSpPr>
          <p:cNvPr id="16412" name="直接连接符 61"/>
          <p:cNvCxnSpPr>
            <a:cxnSpLocks noChangeShapeType="1"/>
            <a:stCxn id="16402" idx="7"/>
            <a:endCxn id="16403" idx="2"/>
          </p:cNvCxnSpPr>
          <p:nvPr/>
        </p:nvCxnSpPr>
        <p:spPr bwMode="auto">
          <a:xfrm flipV="1">
            <a:off x="409029" y="3652393"/>
            <a:ext cx="1163924" cy="387774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3" name="直接连接符 66"/>
          <p:cNvCxnSpPr>
            <a:cxnSpLocks noChangeShapeType="1"/>
            <a:stCxn id="16403" idx="7"/>
            <a:endCxn id="16404" idx="3"/>
          </p:cNvCxnSpPr>
          <p:nvPr/>
        </p:nvCxnSpPr>
        <p:spPr bwMode="auto">
          <a:xfrm flipV="1">
            <a:off x="1694904" y="3269741"/>
            <a:ext cx="970535" cy="332138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4" name="直接连接符 68"/>
          <p:cNvCxnSpPr>
            <a:cxnSpLocks noChangeShapeType="1"/>
            <a:stCxn id="16404" idx="2"/>
          </p:cNvCxnSpPr>
          <p:nvPr/>
        </p:nvCxnSpPr>
        <p:spPr bwMode="auto">
          <a:xfrm flipV="1">
            <a:off x="2644515" y="2931776"/>
            <a:ext cx="949612" cy="287452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5" name="直接连接符 71"/>
          <p:cNvCxnSpPr>
            <a:cxnSpLocks noChangeShapeType="1"/>
            <a:stCxn id="16405" idx="7"/>
            <a:endCxn id="16406" idx="2"/>
          </p:cNvCxnSpPr>
          <p:nvPr/>
        </p:nvCxnSpPr>
        <p:spPr bwMode="auto">
          <a:xfrm flipV="1">
            <a:off x="3695154" y="2643188"/>
            <a:ext cx="1092486" cy="253979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6" name="直接连接符 73"/>
          <p:cNvCxnSpPr>
            <a:cxnSpLocks noChangeShapeType="1"/>
            <a:stCxn id="16406" idx="7"/>
            <a:endCxn id="16407" idx="3"/>
          </p:cNvCxnSpPr>
          <p:nvPr/>
        </p:nvCxnSpPr>
        <p:spPr bwMode="auto">
          <a:xfrm flipV="1">
            <a:off x="4909591" y="2478821"/>
            <a:ext cx="836548" cy="113853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7" name="直接连接符 75"/>
          <p:cNvCxnSpPr>
            <a:cxnSpLocks noChangeShapeType="1"/>
            <a:stCxn id="16407" idx="6"/>
            <a:endCxn id="16408" idx="2"/>
          </p:cNvCxnSpPr>
          <p:nvPr/>
        </p:nvCxnSpPr>
        <p:spPr bwMode="auto">
          <a:xfrm flipV="1">
            <a:off x="5868090" y="2211158"/>
            <a:ext cx="848363" cy="217150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8" name="直接连接符 84"/>
          <p:cNvCxnSpPr>
            <a:cxnSpLocks noChangeShapeType="1"/>
            <a:stCxn id="16408" idx="6"/>
            <a:endCxn id="16409" idx="2"/>
          </p:cNvCxnSpPr>
          <p:nvPr/>
        </p:nvCxnSpPr>
        <p:spPr bwMode="auto">
          <a:xfrm flipV="1">
            <a:off x="6859328" y="2073598"/>
            <a:ext cx="712787" cy="137560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9" name="直接连接符 86"/>
          <p:cNvCxnSpPr>
            <a:cxnSpLocks noChangeShapeType="1"/>
            <a:stCxn id="16409" idx="7"/>
            <a:endCxn id="16410" idx="2"/>
          </p:cNvCxnSpPr>
          <p:nvPr/>
        </p:nvCxnSpPr>
        <p:spPr bwMode="auto">
          <a:xfrm flipV="1">
            <a:off x="7694066" y="1876119"/>
            <a:ext cx="879762" cy="146965"/>
          </a:xfrm>
          <a:prstGeom prst="line">
            <a:avLst/>
          </a:prstGeom>
          <a:noFill/>
          <a:ln w="15875">
            <a:solidFill>
              <a:srgbClr val="00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0" name="直接连接符 88"/>
          <p:cNvCxnSpPr>
            <a:cxnSpLocks noChangeShapeType="1"/>
            <a:stCxn id="16403" idx="4"/>
          </p:cNvCxnSpPr>
          <p:nvPr/>
        </p:nvCxnSpPr>
        <p:spPr bwMode="auto">
          <a:xfrm>
            <a:off x="1644391" y="3723830"/>
            <a:ext cx="0" cy="433165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1" name="直接连接符 90"/>
          <p:cNvCxnSpPr>
            <a:cxnSpLocks noChangeShapeType="1"/>
            <a:stCxn id="16404" idx="4"/>
          </p:cNvCxnSpPr>
          <p:nvPr/>
        </p:nvCxnSpPr>
        <p:spPr bwMode="auto">
          <a:xfrm>
            <a:off x="2715953" y="3290665"/>
            <a:ext cx="1" cy="793189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2" name="直接连接符 92"/>
          <p:cNvCxnSpPr>
            <a:cxnSpLocks noChangeShapeType="1"/>
            <a:stCxn id="16405" idx="4"/>
          </p:cNvCxnSpPr>
          <p:nvPr/>
        </p:nvCxnSpPr>
        <p:spPr bwMode="auto">
          <a:xfrm>
            <a:off x="3644641" y="3019118"/>
            <a:ext cx="16161" cy="1064738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3" name="直接连接符 94"/>
          <p:cNvCxnSpPr>
            <a:cxnSpLocks noChangeShapeType="1"/>
            <a:stCxn id="16406" idx="4"/>
          </p:cNvCxnSpPr>
          <p:nvPr/>
        </p:nvCxnSpPr>
        <p:spPr bwMode="auto">
          <a:xfrm>
            <a:off x="4859078" y="2714625"/>
            <a:ext cx="25257" cy="1369229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4" name="直接连接符 96"/>
          <p:cNvCxnSpPr>
            <a:cxnSpLocks noChangeShapeType="1"/>
            <a:stCxn id="16407" idx="4"/>
          </p:cNvCxnSpPr>
          <p:nvPr/>
        </p:nvCxnSpPr>
        <p:spPr bwMode="auto">
          <a:xfrm>
            <a:off x="5796653" y="2499745"/>
            <a:ext cx="12853" cy="1584109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5" name="直接连接符 98"/>
          <p:cNvCxnSpPr>
            <a:cxnSpLocks noChangeShapeType="1"/>
          </p:cNvCxnSpPr>
          <p:nvPr/>
        </p:nvCxnSpPr>
        <p:spPr bwMode="auto">
          <a:xfrm rot="5400000">
            <a:off x="5890953" y="3188505"/>
            <a:ext cx="1787525" cy="3175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6" name="直接连接符 100"/>
          <p:cNvCxnSpPr>
            <a:cxnSpLocks noChangeShapeType="1"/>
          </p:cNvCxnSpPr>
          <p:nvPr/>
        </p:nvCxnSpPr>
        <p:spPr bwMode="auto">
          <a:xfrm rot="5400000">
            <a:off x="6678353" y="3117067"/>
            <a:ext cx="1930400" cy="3175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7" name="直接连接符 102"/>
          <p:cNvCxnSpPr>
            <a:cxnSpLocks noChangeShapeType="1"/>
            <a:stCxn id="16410" idx="4"/>
          </p:cNvCxnSpPr>
          <p:nvPr/>
        </p:nvCxnSpPr>
        <p:spPr bwMode="auto">
          <a:xfrm rot="5400000">
            <a:off x="7572115" y="2947681"/>
            <a:ext cx="2144713" cy="1587"/>
          </a:xfrm>
          <a:prstGeom prst="line">
            <a:avLst/>
          </a:prstGeom>
          <a:noFill/>
          <a:ln w="9525">
            <a:solidFill>
              <a:srgbClr val="4FC5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28" name="TextBox 18"/>
          <p:cNvSpPr txBox="1">
            <a:spLocks noChangeArrowheads="1"/>
          </p:cNvSpPr>
          <p:nvPr/>
        </p:nvSpPr>
        <p:spPr bwMode="auto">
          <a:xfrm>
            <a:off x="2073015" y="4149418"/>
            <a:ext cx="998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1997-1-14</a:t>
            </a:r>
          </a:p>
        </p:txBody>
      </p:sp>
      <p:sp>
        <p:nvSpPr>
          <p:cNvPr id="16429" name="TextBox 22"/>
          <p:cNvSpPr txBox="1">
            <a:spLocks noChangeArrowheads="1"/>
          </p:cNvSpPr>
          <p:nvPr/>
        </p:nvSpPr>
        <p:spPr bwMode="auto">
          <a:xfrm>
            <a:off x="4216140" y="4162118"/>
            <a:ext cx="10983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>
                <a:latin typeface="Arial" charset="0"/>
                <a:ea typeface="宋体" charset="-122"/>
              </a:rPr>
              <a:t>1999-12-24</a:t>
            </a:r>
          </a:p>
        </p:txBody>
      </p:sp>
      <p:sp>
        <p:nvSpPr>
          <p:cNvPr id="16430" name="TextBox 26"/>
          <p:cNvSpPr txBox="1">
            <a:spLocks noChangeArrowheads="1"/>
          </p:cNvSpPr>
          <p:nvPr/>
        </p:nvSpPr>
        <p:spPr bwMode="auto">
          <a:xfrm>
            <a:off x="6429115" y="4149418"/>
            <a:ext cx="998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1200" b="0" dirty="0">
                <a:latin typeface="Arial" charset="0"/>
                <a:ea typeface="宋体" charset="-122"/>
              </a:rPr>
              <a:t>2001-5-31</a:t>
            </a:r>
          </a:p>
        </p:txBody>
      </p:sp>
    </p:spTree>
    <p:extLst>
      <p:ext uri="{BB962C8B-B14F-4D97-AF65-F5344CB8AC3E}">
        <p14:creationId xmlns:p14="http://schemas.microsoft.com/office/powerpoint/2010/main" val="41090889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 </a:t>
            </a:r>
            <a:r>
              <a:rPr lang="en-US" altLang="zh-CN" dirty="0"/>
              <a:t>HTML</a:t>
            </a:r>
            <a:r>
              <a:rPr lang="zh-CN" altLang="zh-CN" dirty="0"/>
              <a:t>的结构元素</a:t>
            </a:r>
            <a:endParaRPr lang="zh-CN" altLang="en-US" dirty="0"/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49C510-B736-429F-B692-3088C6AE1485}"/>
              </a:ext>
            </a:extLst>
          </p:cNvPr>
          <p:cNvGrpSpPr/>
          <p:nvPr/>
        </p:nvGrpSpPr>
        <p:grpSpPr>
          <a:xfrm>
            <a:off x="2195835" y="4472648"/>
            <a:ext cx="4932342" cy="356322"/>
            <a:chOff x="1390741" y="3784396"/>
            <a:chExt cx="4946305" cy="332959"/>
          </a:xfrm>
        </p:grpSpPr>
        <p:sp>
          <p:nvSpPr>
            <p:cNvPr id="24" name="圆角矩形 31">
              <a:extLst>
                <a:ext uri="{FF2B5EF4-FFF2-40B4-BE49-F238E27FC236}">
                  <a16:creationId xmlns:a16="http://schemas.microsoft.com/office/drawing/2014/main" id="{7A9F2297-619E-4F62-9450-67E786B17A10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圆角矩形 32">
              <a:extLst>
                <a:ext uri="{FF2B5EF4-FFF2-40B4-BE49-F238E27FC236}">
                  <a16:creationId xmlns:a16="http://schemas.microsoft.com/office/drawing/2014/main" id="{6895C6CD-1975-4D18-83A9-BC6010C4EC85}"/>
                </a:ext>
              </a:extLst>
            </p:cNvPr>
            <p:cNvSpPr/>
            <p:nvPr/>
          </p:nvSpPr>
          <p:spPr bwMode="auto">
            <a:xfrm>
              <a:off x="1975128" y="3795887"/>
              <a:ext cx="4361918" cy="31591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6" name="Picture 8" descr="说话气泡new">
              <a:extLst>
                <a:ext uri="{FF2B5EF4-FFF2-40B4-BE49-F238E27FC236}">
                  <a16:creationId xmlns:a16="http://schemas.microsoft.com/office/drawing/2014/main" id="{A73D57C8-D0E1-4A48-9CF3-191344EF3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741" y="38168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DD0B9CFD-578C-4407-9B5A-01A8CC00C63A}"/>
                </a:ext>
              </a:extLst>
            </p:cNvPr>
            <p:cNvSpPr txBox="1"/>
            <p:nvPr/>
          </p:nvSpPr>
          <p:spPr bwMode="auto">
            <a:xfrm>
              <a:off x="1889302" y="3784396"/>
              <a:ext cx="4447744" cy="28759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：查看智联招聘信息页面</a:t>
              </a:r>
              <a:r>
                <a:rPr lang="en-US" altLang="zh-CN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html</a:t>
              </a:r>
              <a:r>
                <a:rPr lang="zh-CN" altLang="en-US" sz="1400" b="1" spc="225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结构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68FB8AC-8C0D-426B-AB8C-B2856F458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59" y="909726"/>
            <a:ext cx="4843329" cy="35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网络爬虫原理</a:t>
            </a:r>
          </a:p>
        </p:txBody>
      </p:sp>
      <p:sp>
        <p:nvSpPr>
          <p:cNvPr id="53251" name="TextBox 6"/>
          <p:cNvSpPr txBox="1">
            <a:spLocks noChangeArrowheads="1"/>
          </p:cNvSpPr>
          <p:nvPr/>
        </p:nvSpPr>
        <p:spPr bwMode="auto">
          <a:xfrm>
            <a:off x="2087563" y="1430338"/>
            <a:ext cx="809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浏览器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1871663" y="1654175"/>
            <a:ext cx="539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rtl="0" eaLnBrk="0" hangingPunct="0">
              <a:spcAft>
                <a:spcPct val="0"/>
              </a:spcAft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2"/>
              </a:buClr>
              <a:buFont typeface="Arial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视频格式</a:t>
            </a:r>
            <a:endParaRPr lang="zh-CN" altLang="en-US" sz="1800" b="0">
              <a:solidFill>
                <a:srgbClr val="FFFFFF"/>
              </a:solidFill>
              <a:latin typeface="Arial" charset="0"/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F189D-E37F-4ADC-BA34-8F761E03D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43" y="1131650"/>
            <a:ext cx="5042461" cy="3542739"/>
          </a:xfrm>
          <a:prstGeom prst="rect">
            <a:avLst/>
          </a:prstGeom>
        </p:spPr>
      </p:pic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2577E9DB-332D-46B5-9D69-B6184C77D8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4"/>
            <a:ext cx="3250740" cy="3693315"/>
          </a:xfrm>
        </p:spPr>
        <p:txBody>
          <a:bodyPr/>
          <a:lstStyle/>
          <a:p>
            <a:pPr eaLnBrk="1" hangingPunct="1"/>
            <a:r>
              <a:rPr lang="zh-CN" altLang="en-US" dirty="0"/>
              <a:t>模拟浏览器获取</a:t>
            </a:r>
            <a:r>
              <a:rPr lang="en-US" altLang="zh-CN" dirty="0"/>
              <a:t>Html</a:t>
            </a:r>
            <a:r>
              <a:rPr lang="zh-CN" altLang="en-US" dirty="0"/>
              <a:t>文本</a:t>
            </a:r>
            <a:endParaRPr lang="en-US" altLang="zh-CN" dirty="0"/>
          </a:p>
          <a:p>
            <a:pPr eaLnBrk="1" hangingPunct="1"/>
            <a:r>
              <a:rPr lang="zh-CN" altLang="en-US" dirty="0"/>
              <a:t>解析</a:t>
            </a:r>
            <a:r>
              <a:rPr lang="en-US" altLang="zh-CN" dirty="0"/>
              <a:t>Html</a:t>
            </a:r>
            <a:r>
              <a:rPr lang="zh-CN" altLang="en-US" dirty="0"/>
              <a:t>数据获取关键数据并入库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89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_2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901</Words>
  <Application>Microsoft Office PowerPoint</Application>
  <PresentationFormat>全屏显示(16:9)</PresentationFormat>
  <Paragraphs>184</Paragraphs>
  <Slides>16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黑体</vt:lpstr>
      <vt:lpstr>宋体</vt:lpstr>
      <vt:lpstr>微软雅黑</vt:lpstr>
      <vt:lpstr>Arial</vt:lpstr>
      <vt:lpstr>Calibri</vt:lpstr>
      <vt:lpstr>Webdings</vt:lpstr>
      <vt:lpstr>Wingdings</vt:lpstr>
      <vt:lpstr>Office 主题_2</vt:lpstr>
      <vt:lpstr>5天学会网络爬虫（三）</vt:lpstr>
      <vt:lpstr>本章目标</vt:lpstr>
      <vt:lpstr>程序架构</vt:lpstr>
      <vt:lpstr>B/S架构工作原理</vt:lpstr>
      <vt:lpstr>URL</vt:lpstr>
      <vt:lpstr>什么是HTML</vt:lpstr>
      <vt:lpstr>HTML的发展历史</vt:lpstr>
      <vt:lpstr> HTML的结构元素</vt:lpstr>
      <vt:lpstr>网络爬虫原理</vt:lpstr>
      <vt:lpstr>Java爬虫插件-Jsoup</vt:lpstr>
      <vt:lpstr>Jsoup解析原理</vt:lpstr>
      <vt:lpstr>使用Jsoup开发网络爬虫开发步骤- 1</vt:lpstr>
      <vt:lpstr>使用Jsoup开发网络爬虫开发步骤-2</vt:lpstr>
      <vt:lpstr>Jsoup Selector语法</vt:lpstr>
      <vt:lpstr>总结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尚永祯</dc:creator>
  <cp:lastModifiedBy>尚泽中</cp:lastModifiedBy>
  <cp:revision>469</cp:revision>
  <dcterms:created xsi:type="dcterms:W3CDTF">2014-08-11T02:57:00Z</dcterms:created>
  <dcterms:modified xsi:type="dcterms:W3CDTF">2018-03-26T10:51:39Z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